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26" y="-1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jpe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5.xml"/><Relationship Id="rId5" Type="http://schemas.openxmlformats.org/officeDocument/2006/relationships/tags" Target="../tags/tag5.xml"/><Relationship Id="rId15" Type="http://schemas.openxmlformats.org/officeDocument/2006/relationships/image" Target="../media/image4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e 38"/>
          <p:cNvGrpSpPr/>
          <p:nvPr/>
        </p:nvGrpSpPr>
        <p:grpSpPr>
          <a:xfrm>
            <a:off x="3545446" y="1917700"/>
            <a:ext cx="1827530" cy="1823720"/>
            <a:chOff x="3341252" y="1626244"/>
            <a:chExt cx="1827530" cy="1823720"/>
          </a:xfrm>
        </p:grpSpPr>
        <p:sp>
          <p:nvSpPr>
            <p:cNvPr id="29" name="object 112"/>
            <p:cNvSpPr/>
            <p:nvPr>
              <p:custDataLst>
                <p:tags r:id="rId9"/>
              </p:custDataLst>
            </p:nvPr>
          </p:nvSpPr>
          <p:spPr>
            <a:xfrm>
              <a:off x="3341252" y="1626244"/>
              <a:ext cx="1827530" cy="1823720"/>
            </a:xfrm>
            <a:custGeom>
              <a:avLst/>
              <a:gdLst/>
              <a:ahLst/>
              <a:cxnLst/>
              <a:rect l="l" t="t" r="r" b="b"/>
              <a:pathLst>
                <a:path w="1827529" h="1823720">
                  <a:moveTo>
                    <a:pt x="904468" y="0"/>
                  </a:moveTo>
                  <a:lnTo>
                    <a:pt x="856961" y="1624"/>
                  </a:lnTo>
                  <a:lnTo>
                    <a:pt x="810010" y="5671"/>
                  </a:lnTo>
                  <a:lnTo>
                    <a:pt x="763685" y="12086"/>
                  </a:lnTo>
                  <a:lnTo>
                    <a:pt x="718053" y="20811"/>
                  </a:lnTo>
                  <a:lnTo>
                    <a:pt x="673184" y="31789"/>
                  </a:lnTo>
                  <a:lnTo>
                    <a:pt x="629146" y="44964"/>
                  </a:lnTo>
                  <a:lnTo>
                    <a:pt x="586009" y="60280"/>
                  </a:lnTo>
                  <a:lnTo>
                    <a:pt x="543841" y="77679"/>
                  </a:lnTo>
                  <a:lnTo>
                    <a:pt x="502712" y="97104"/>
                  </a:lnTo>
                  <a:lnTo>
                    <a:pt x="462689" y="118501"/>
                  </a:lnTo>
                  <a:lnTo>
                    <a:pt x="423843" y="141810"/>
                  </a:lnTo>
                  <a:lnTo>
                    <a:pt x="386241" y="166977"/>
                  </a:lnTo>
                  <a:lnTo>
                    <a:pt x="349953" y="193944"/>
                  </a:lnTo>
                  <a:lnTo>
                    <a:pt x="315048" y="222655"/>
                  </a:lnTo>
                  <a:lnTo>
                    <a:pt x="281594" y="253052"/>
                  </a:lnTo>
                  <a:lnTo>
                    <a:pt x="249661" y="285080"/>
                  </a:lnTo>
                  <a:lnTo>
                    <a:pt x="219316" y="318682"/>
                  </a:lnTo>
                  <a:lnTo>
                    <a:pt x="190630" y="353800"/>
                  </a:lnTo>
                  <a:lnTo>
                    <a:pt x="163671" y="390379"/>
                  </a:lnTo>
                  <a:lnTo>
                    <a:pt x="138508" y="428361"/>
                  </a:lnTo>
                  <a:lnTo>
                    <a:pt x="115209" y="467691"/>
                  </a:lnTo>
                  <a:lnTo>
                    <a:pt x="93844" y="508311"/>
                  </a:lnTo>
                  <a:lnTo>
                    <a:pt x="74481" y="550164"/>
                  </a:lnTo>
                  <a:lnTo>
                    <a:pt x="57190" y="593195"/>
                  </a:lnTo>
                  <a:lnTo>
                    <a:pt x="42039" y="637346"/>
                  </a:lnTo>
                  <a:lnTo>
                    <a:pt x="29098" y="682561"/>
                  </a:lnTo>
                  <a:lnTo>
                    <a:pt x="18434" y="728783"/>
                  </a:lnTo>
                  <a:lnTo>
                    <a:pt x="10117" y="775955"/>
                  </a:lnTo>
                  <a:lnTo>
                    <a:pt x="4216" y="824021"/>
                  </a:lnTo>
                  <a:lnTo>
                    <a:pt x="837" y="872329"/>
                  </a:lnTo>
                  <a:lnTo>
                    <a:pt x="0" y="920222"/>
                  </a:lnTo>
                  <a:lnTo>
                    <a:pt x="1648" y="967629"/>
                  </a:lnTo>
                  <a:lnTo>
                    <a:pt x="5724" y="1014482"/>
                  </a:lnTo>
                  <a:lnTo>
                    <a:pt x="12172" y="1060713"/>
                  </a:lnTo>
                  <a:lnTo>
                    <a:pt x="20935" y="1106252"/>
                  </a:lnTo>
                  <a:lnTo>
                    <a:pt x="31956" y="1151031"/>
                  </a:lnTo>
                  <a:lnTo>
                    <a:pt x="45177" y="1194981"/>
                  </a:lnTo>
                  <a:lnTo>
                    <a:pt x="60544" y="1238033"/>
                  </a:lnTo>
                  <a:lnTo>
                    <a:pt x="77998" y="1280119"/>
                  </a:lnTo>
                  <a:lnTo>
                    <a:pt x="97482" y="1321170"/>
                  </a:lnTo>
                  <a:lnTo>
                    <a:pt x="118941" y="1361117"/>
                  </a:lnTo>
                  <a:lnTo>
                    <a:pt x="142316" y="1399891"/>
                  </a:lnTo>
                  <a:lnTo>
                    <a:pt x="167552" y="1437423"/>
                  </a:lnTo>
                  <a:lnTo>
                    <a:pt x="194592" y="1473645"/>
                  </a:lnTo>
                  <a:lnTo>
                    <a:pt x="223378" y="1508489"/>
                  </a:lnTo>
                  <a:lnTo>
                    <a:pt x="253854" y="1541884"/>
                  </a:lnTo>
                  <a:lnTo>
                    <a:pt x="285963" y="1573763"/>
                  </a:lnTo>
                  <a:lnTo>
                    <a:pt x="319649" y="1604057"/>
                  </a:lnTo>
                  <a:lnTo>
                    <a:pt x="354853" y="1632697"/>
                  </a:lnTo>
                  <a:lnTo>
                    <a:pt x="391521" y="1659613"/>
                  </a:lnTo>
                  <a:lnTo>
                    <a:pt x="429595" y="1684739"/>
                  </a:lnTo>
                  <a:lnTo>
                    <a:pt x="469017" y="1708004"/>
                  </a:lnTo>
                  <a:lnTo>
                    <a:pt x="509732" y="1729339"/>
                  </a:lnTo>
                  <a:lnTo>
                    <a:pt x="551682" y="1748678"/>
                  </a:lnTo>
                  <a:lnTo>
                    <a:pt x="594811" y="1765949"/>
                  </a:lnTo>
                  <a:lnTo>
                    <a:pt x="639062" y="1781085"/>
                  </a:lnTo>
                  <a:lnTo>
                    <a:pt x="684378" y="1794017"/>
                  </a:lnTo>
                  <a:lnTo>
                    <a:pt x="730702" y="1804676"/>
                  </a:lnTo>
                  <a:lnTo>
                    <a:pt x="777977" y="1812994"/>
                  </a:lnTo>
                  <a:lnTo>
                    <a:pt x="826147" y="1818901"/>
                  </a:lnTo>
                  <a:lnTo>
                    <a:pt x="874559" y="1822292"/>
                  </a:lnTo>
                  <a:lnTo>
                    <a:pt x="922553" y="1823147"/>
                  </a:lnTo>
                  <a:lnTo>
                    <a:pt x="970060" y="1821522"/>
                  </a:lnTo>
                  <a:lnTo>
                    <a:pt x="1017011" y="1817474"/>
                  </a:lnTo>
                  <a:lnTo>
                    <a:pt x="1063337" y="1811059"/>
                  </a:lnTo>
                  <a:lnTo>
                    <a:pt x="1108969" y="1802333"/>
                  </a:lnTo>
                  <a:lnTo>
                    <a:pt x="1153839" y="1791355"/>
                  </a:lnTo>
                  <a:lnTo>
                    <a:pt x="1197877" y="1778179"/>
                  </a:lnTo>
                  <a:lnTo>
                    <a:pt x="1241014" y="1762864"/>
                  </a:lnTo>
                  <a:lnTo>
                    <a:pt x="1283182" y="1745465"/>
                  </a:lnTo>
                  <a:lnTo>
                    <a:pt x="1324312" y="1726039"/>
                  </a:lnTo>
                  <a:lnTo>
                    <a:pt x="1364335" y="1704643"/>
                  </a:lnTo>
                  <a:lnTo>
                    <a:pt x="1403182" y="1681333"/>
                  </a:lnTo>
                  <a:lnTo>
                    <a:pt x="1440784" y="1656167"/>
                  </a:lnTo>
                  <a:lnTo>
                    <a:pt x="1477072" y="1629200"/>
                  </a:lnTo>
                  <a:lnTo>
                    <a:pt x="1511978" y="1600490"/>
                  </a:lnTo>
                  <a:lnTo>
                    <a:pt x="1545432" y="1570092"/>
                  </a:lnTo>
                  <a:lnTo>
                    <a:pt x="1577366" y="1538065"/>
                  </a:lnTo>
                  <a:lnTo>
                    <a:pt x="1607710" y="1504464"/>
                  </a:lnTo>
                  <a:lnTo>
                    <a:pt x="1636396" y="1469346"/>
                  </a:lnTo>
                  <a:lnTo>
                    <a:pt x="1663356" y="1432767"/>
                  </a:lnTo>
                  <a:lnTo>
                    <a:pt x="1688519" y="1394785"/>
                  </a:lnTo>
                  <a:lnTo>
                    <a:pt x="1711817" y="1355456"/>
                  </a:lnTo>
                  <a:lnTo>
                    <a:pt x="1733182" y="1314837"/>
                  </a:lnTo>
                  <a:lnTo>
                    <a:pt x="1752544" y="1272983"/>
                  </a:lnTo>
                  <a:lnTo>
                    <a:pt x="1769835" y="1229953"/>
                  </a:lnTo>
                  <a:lnTo>
                    <a:pt x="1784985" y="1185802"/>
                  </a:lnTo>
                  <a:lnTo>
                    <a:pt x="1797926" y="1140588"/>
                  </a:lnTo>
                  <a:lnTo>
                    <a:pt x="1808589" y="1094366"/>
                  </a:lnTo>
                  <a:lnTo>
                    <a:pt x="1816905" y="1047194"/>
                  </a:lnTo>
                  <a:lnTo>
                    <a:pt x="1822805" y="999128"/>
                  </a:lnTo>
                  <a:lnTo>
                    <a:pt x="1826184" y="950820"/>
                  </a:lnTo>
                  <a:lnTo>
                    <a:pt x="1827021" y="902927"/>
                  </a:lnTo>
                  <a:lnTo>
                    <a:pt x="1825374" y="855520"/>
                  </a:lnTo>
                  <a:lnTo>
                    <a:pt x="1821297" y="808667"/>
                  </a:lnTo>
                  <a:lnTo>
                    <a:pt x="1814850" y="762436"/>
                  </a:lnTo>
                  <a:lnTo>
                    <a:pt x="1806087" y="716897"/>
                  </a:lnTo>
                  <a:lnTo>
                    <a:pt x="1795067" y="672118"/>
                  </a:lnTo>
                  <a:lnTo>
                    <a:pt x="1781845" y="628168"/>
                  </a:lnTo>
                  <a:lnTo>
                    <a:pt x="1766479" y="585116"/>
                  </a:lnTo>
                  <a:lnTo>
                    <a:pt x="1749026" y="543030"/>
                  </a:lnTo>
                  <a:lnTo>
                    <a:pt x="1729542" y="501979"/>
                  </a:lnTo>
                  <a:lnTo>
                    <a:pt x="1708084" y="462032"/>
                  </a:lnTo>
                  <a:lnTo>
                    <a:pt x="1684708" y="423258"/>
                  </a:lnTo>
                  <a:lnTo>
                    <a:pt x="1659473" y="385726"/>
                  </a:lnTo>
                  <a:lnTo>
                    <a:pt x="1632434" y="349503"/>
                  </a:lnTo>
                  <a:lnTo>
                    <a:pt x="1603648" y="314660"/>
                  </a:lnTo>
                  <a:lnTo>
                    <a:pt x="1573172" y="281265"/>
                  </a:lnTo>
                  <a:lnTo>
                    <a:pt x="1541063" y="249386"/>
                  </a:lnTo>
                  <a:lnTo>
                    <a:pt x="1507378" y="219092"/>
                  </a:lnTo>
                  <a:lnTo>
                    <a:pt x="1472173" y="190452"/>
                  </a:lnTo>
                  <a:lnTo>
                    <a:pt x="1435505" y="163536"/>
                  </a:lnTo>
                  <a:lnTo>
                    <a:pt x="1397432" y="138410"/>
                  </a:lnTo>
                  <a:lnTo>
                    <a:pt x="1358009" y="115145"/>
                  </a:lnTo>
                  <a:lnTo>
                    <a:pt x="1317294" y="93809"/>
                  </a:lnTo>
                  <a:lnTo>
                    <a:pt x="1275343" y="74471"/>
                  </a:lnTo>
                  <a:lnTo>
                    <a:pt x="1232214" y="57200"/>
                  </a:lnTo>
                  <a:lnTo>
                    <a:pt x="1187963" y="42064"/>
                  </a:lnTo>
                  <a:lnTo>
                    <a:pt x="1142646" y="29132"/>
                  </a:lnTo>
                  <a:lnTo>
                    <a:pt x="1096321" y="18473"/>
                  </a:lnTo>
                  <a:lnTo>
                    <a:pt x="1049045" y="10155"/>
                  </a:lnTo>
                  <a:lnTo>
                    <a:pt x="1000874" y="4248"/>
                  </a:lnTo>
                  <a:lnTo>
                    <a:pt x="952462" y="856"/>
                  </a:lnTo>
                  <a:lnTo>
                    <a:pt x="904468" y="0"/>
                  </a:lnTo>
                  <a:close/>
                </a:path>
              </a:pathLst>
            </a:custGeom>
            <a:solidFill>
              <a:srgbClr val="FFC54E"/>
            </a:solidFill>
          </p:spPr>
          <p:txBody>
            <a:bodyPr wrap="square" lIns="0" tIns="0" rIns="0" bIns="0" rtlCol="0"/>
            <a:lstStyle/>
            <a:p>
              <a:endParaRPr dirty="0">
                <a:latin typeface="+mj-lt"/>
              </a:endParaRPr>
            </a:p>
          </p:txBody>
        </p:sp>
        <p:sp>
          <p:nvSpPr>
            <p:cNvPr id="30" name="object 113"/>
            <p:cNvSpPr txBox="1"/>
            <p:nvPr>
              <p:custDataLst>
                <p:tags r:id="rId10"/>
              </p:custDataLst>
            </p:nvPr>
          </p:nvSpPr>
          <p:spPr>
            <a:xfrm rot="300000">
              <a:off x="3446604" y="2101354"/>
              <a:ext cx="1633829" cy="76944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fr-FR" b="1" dirty="0" smtClean="0">
                  <a:solidFill>
                    <a:srgbClr val="231F20"/>
                  </a:solidFill>
                  <a:latin typeface="Calibri" panose="020F0502020204030204" pitchFamily="34" charset="0"/>
                  <a:cs typeface="Avenir LT Std 65 Medium"/>
                </a:rPr>
                <a:t>ATTENTION,</a:t>
              </a:r>
            </a:p>
            <a:p>
              <a:pPr algn="ctr">
                <a:lnSpc>
                  <a:spcPts val="1500"/>
                </a:lnSpc>
              </a:pPr>
              <a:r>
                <a:rPr lang="fr-FR" b="1" dirty="0" smtClean="0">
                  <a:solidFill>
                    <a:srgbClr val="231F20"/>
                  </a:solidFill>
                  <a:latin typeface="Calibri" panose="020F0502020204030204" pitchFamily="34" charset="0"/>
                  <a:cs typeface="Avenir LT Std 65 Medium"/>
                </a:rPr>
                <a:t>Ce document</a:t>
              </a:r>
              <a:endParaRPr lang="fr-FR" dirty="0">
                <a:latin typeface="Calibri" panose="020F0502020204030204" pitchFamily="34" charset="0"/>
                <a:cs typeface="Avenir LT Std 65 Medium"/>
              </a:endParaRPr>
            </a:p>
            <a:p>
              <a:pPr algn="ctr">
                <a:lnSpc>
                  <a:spcPts val="1500"/>
                </a:lnSpc>
              </a:pPr>
              <a:r>
                <a:rPr lang="fr-FR" b="1" dirty="0" smtClean="0">
                  <a:solidFill>
                    <a:srgbClr val="231F20"/>
                  </a:solidFill>
                  <a:latin typeface="Calibri" panose="020F0502020204030204" pitchFamily="34" charset="0"/>
                  <a:cs typeface="Avenir LT Std 65 Medium"/>
                </a:rPr>
                <a:t>n’est pas un bulletin de vote !</a:t>
              </a:r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196849" y="3376088"/>
            <a:ext cx="5342396" cy="4513415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12700" marR="2015489">
              <a:spcBef>
                <a:spcPts val="710"/>
              </a:spcBef>
            </a:pPr>
            <a:r>
              <a:rPr lang="fr-FR" sz="1200" b="1" dirty="0" smtClean="0">
                <a:solidFill>
                  <a:srgbClr val="231F20"/>
                </a:solidFill>
                <a:latin typeface="Calibri" panose="020F0502020204030204" pitchFamily="34" charset="0"/>
                <a:cs typeface="Avenir LT Std 55 Roman"/>
              </a:rPr>
              <a:t>DES </a:t>
            </a:r>
            <a:r>
              <a:rPr lang="fr-FR" sz="1200" b="1" dirty="0" smtClean="0">
                <a:solidFill>
                  <a:srgbClr val="DA2128"/>
                </a:solidFill>
                <a:latin typeface="Calibri" panose="020F0502020204030204" pitchFamily="34" charset="0"/>
                <a:cs typeface="Avenir LT Std 55 Roman"/>
              </a:rPr>
              <a:t>REPRÉSENTANT.E.S CGT  </a:t>
            </a:r>
            <a:r>
              <a:rPr lang="fr-FR" sz="1200" b="1" dirty="0" smtClean="0">
                <a:solidFill>
                  <a:srgbClr val="231F20"/>
                </a:solidFill>
                <a:latin typeface="Calibri" panose="020F0502020204030204" pitchFamily="34" charset="0"/>
                <a:cs typeface="Avenir LT Std 55 Roman"/>
              </a:rPr>
              <a:t>QUI INTERVIENDRONT SUR LES </a:t>
            </a:r>
            <a:r>
              <a:rPr lang="fr-FR" sz="1200" b="1" dirty="0" smtClean="0">
                <a:solidFill>
                  <a:srgbClr val="C2272B"/>
                </a:solidFill>
                <a:latin typeface="Calibri" panose="020F0502020204030204" pitchFamily="34" charset="0"/>
                <a:cs typeface="Avenir LT Std 55 Roman"/>
              </a:rPr>
              <a:t>QUESTIONS QUI NOUS CONCERNENT  TOU.TE.S ET PARTICULIÈREMENT SUR :</a:t>
            </a:r>
            <a:endParaRPr lang="fr-FR" sz="1100" spc="-35" dirty="0" smtClean="0">
              <a:solidFill>
                <a:srgbClr val="231F20"/>
              </a:solidFill>
              <a:cs typeface="Avenir LT Std 35 Light"/>
            </a:endParaRPr>
          </a:p>
          <a:p>
            <a:pPr marL="144000" marR="1522730" lvl="1">
              <a:spcAft>
                <a:spcPts val="600"/>
              </a:spcAft>
              <a:buSzPct val="109090"/>
              <a:buChar char="•"/>
              <a:tabLst>
                <a:tab pos="140335" algn="l"/>
              </a:tabLst>
            </a:pP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Le respect de la semaine à 35 h et glissement vers l’instauration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du temps de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travail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à  </a:t>
            </a:r>
            <a:r>
              <a:rPr lang="fr-FR" sz="1100" spc="-30" dirty="0" smtClean="0">
                <a:solidFill>
                  <a:srgbClr val="231F20"/>
                </a:solidFill>
                <a:cs typeface="Avenir LT Std 35 Light"/>
              </a:rPr>
              <a:t>32h </a:t>
            </a:r>
          </a:p>
          <a:p>
            <a:pPr marL="144000" marR="1522730" lvl="1">
              <a:spcAft>
                <a:spcPts val="600"/>
              </a:spcAft>
              <a:buSzPct val="109090"/>
              <a:buChar char="•"/>
              <a:tabLst>
                <a:tab pos="140335" algn="l"/>
              </a:tabLst>
            </a:pP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Veiller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a la mise en place d'un plan </a:t>
            </a:r>
            <a:r>
              <a:rPr lang="fr-FR" sz="1100" spc="-35">
                <a:solidFill>
                  <a:srgbClr val="231F20"/>
                </a:solidFill>
                <a:cs typeface="Avenir LT Std 35 Light"/>
              </a:rPr>
              <a:t>de </a:t>
            </a:r>
            <a:r>
              <a:rPr lang="fr-FR" sz="1100" spc="-35" smtClean="0">
                <a:solidFill>
                  <a:srgbClr val="231F20"/>
                </a:solidFill>
                <a:cs typeface="Avenir LT Std 35 Light"/>
              </a:rPr>
              <a:t>formation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adapté et efficace</a:t>
            </a:r>
          </a:p>
          <a:p>
            <a:pPr marL="144000" marR="1522730" lvl="1">
              <a:spcAft>
                <a:spcPts val="600"/>
              </a:spcAft>
              <a:buSzPct val="109090"/>
              <a:buChar char="•"/>
              <a:tabLst>
                <a:tab pos="140335" algn="l"/>
              </a:tabLst>
            </a:pP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Assurer une reconversion professionnelle dans de bonne condition</a:t>
            </a:r>
            <a:endParaRPr lang="fr-FR" sz="1100" spc="-30" dirty="0" smtClean="0">
              <a:solidFill>
                <a:srgbClr val="231F20"/>
              </a:solidFill>
              <a:cs typeface="Avenir LT Std 35 Light"/>
            </a:endParaRPr>
          </a:p>
          <a:p>
            <a:pPr marL="144000" marR="1522730" lvl="1">
              <a:spcAft>
                <a:spcPts val="300"/>
              </a:spcAft>
              <a:buSzPct val="109090"/>
              <a:buFontTx/>
              <a:buChar char="•"/>
              <a:tabLst>
                <a:tab pos="140335" algn="l"/>
              </a:tabLst>
            </a:pPr>
            <a:r>
              <a:rPr lang="fr-FR" sz="1100" spc="-30" dirty="0" smtClean="0">
                <a:solidFill>
                  <a:srgbClr val="231F20"/>
                </a:solidFill>
                <a:cs typeface="Avenir LT Std 35 Light"/>
              </a:rPr>
              <a:t>Améliorer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la 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prise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en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charge par l’employeur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de 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la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protection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sociale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complémentaire 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(santé et</a:t>
            </a:r>
            <a:r>
              <a:rPr lang="fr-FR" sz="1100" spc="-10" dirty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prévoyance</a:t>
            </a:r>
            <a:r>
              <a:rPr lang="fr-FR" sz="1100" spc="-30" dirty="0" smtClean="0">
                <a:solidFill>
                  <a:srgbClr val="231F20"/>
                </a:solidFill>
                <a:cs typeface="Avenir LT Std 35 Light"/>
              </a:rPr>
              <a:t>)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 </a:t>
            </a:r>
            <a:endParaRPr lang="fr-FR" sz="1100" spc="-30" dirty="0" smtClean="0">
              <a:solidFill>
                <a:srgbClr val="231F20"/>
              </a:solidFill>
              <a:cs typeface="Avenir LT Std 35 Light"/>
            </a:endParaRPr>
          </a:p>
          <a:p>
            <a:pPr marL="144000" marR="1522730" lvl="1">
              <a:spcAft>
                <a:spcPts val="600"/>
              </a:spcAft>
              <a:buSzPct val="109090"/>
              <a:buFontTx/>
              <a:buChar char="•"/>
              <a:tabLst>
                <a:tab pos="140335" algn="l"/>
              </a:tabLst>
            </a:pPr>
            <a:r>
              <a:rPr lang="fr-FR" sz="1100" spc="-25" dirty="0" smtClean="0">
                <a:solidFill>
                  <a:srgbClr val="231F20"/>
                </a:solidFill>
                <a:cs typeface="Avenir LT Std 35 Light"/>
              </a:rPr>
              <a:t>L’obligation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du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respect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du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critère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« à 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valeur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de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travail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égale,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salaire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égal</a:t>
            </a:r>
            <a:r>
              <a:rPr lang="fr-FR" sz="1100" spc="50" dirty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spc="-30" dirty="0" smtClean="0">
                <a:solidFill>
                  <a:srgbClr val="231F20"/>
                </a:solidFill>
                <a:cs typeface="Avenir LT Std 35 Light"/>
              </a:rPr>
              <a:t>»</a:t>
            </a:r>
          </a:p>
          <a:p>
            <a:pPr marL="144000" marR="1522730" lvl="1">
              <a:spcAft>
                <a:spcPts val="600"/>
              </a:spcAft>
              <a:buSzPct val="109090"/>
              <a:buFontTx/>
              <a:buChar char="•"/>
              <a:tabLst>
                <a:tab pos="140335" algn="l"/>
              </a:tabLst>
            </a:pPr>
            <a:r>
              <a:rPr lang="fr-FR" sz="1100" spc="-30" dirty="0" smtClean="0">
                <a:solidFill>
                  <a:srgbClr val="231F20"/>
                </a:solidFill>
                <a:cs typeface="Avenir LT Std 35 Light"/>
              </a:rPr>
              <a:t>La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poursuite de la  mise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en œuvre de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l’égalité  professionnelle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entre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les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femmes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et les 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hommes</a:t>
            </a:r>
          </a:p>
          <a:p>
            <a:pPr marL="144000" marR="1522730" lvl="1">
              <a:spcAft>
                <a:spcPts val="600"/>
              </a:spcAft>
              <a:buSzPct val="109090"/>
              <a:buFontTx/>
              <a:buChar char="•"/>
              <a:tabLst>
                <a:tab pos="140335" algn="l"/>
              </a:tabLst>
            </a:pPr>
            <a:r>
              <a:rPr lang="fr-FR" sz="1100" spc="-35" dirty="0" smtClean="0">
                <a:solidFill>
                  <a:srgbClr val="231F20"/>
                </a:solidFill>
                <a:cs typeface="Avenir LT Std 65 Medium"/>
              </a:rPr>
              <a:t>L’augmentation des traitements/salaires par le dégel du point d’indice, avec le minimum de rémunération à 1800 euros brut  et le doublement du salaire pendant la </a:t>
            </a:r>
            <a:r>
              <a:rPr lang="fr-FR" sz="1100" spc="-35" dirty="0" smtClean="0">
                <a:solidFill>
                  <a:srgbClr val="231F20"/>
                </a:solidFill>
                <a:cs typeface="Avenir LT Std 65 Medium"/>
              </a:rPr>
              <a:t>carrière</a:t>
            </a:r>
            <a:endParaRPr lang="fr-FR" sz="1100" spc="-30" dirty="0" smtClean="0">
              <a:solidFill>
                <a:srgbClr val="231F20"/>
              </a:solidFill>
              <a:cs typeface="Avenir LT Std 65 Medium"/>
            </a:endParaRPr>
          </a:p>
          <a:p>
            <a:pPr marL="14604" marR="42545"/>
            <a:r>
              <a:rPr lang="fr-FR" sz="1200" b="1" dirty="0" smtClean="0">
                <a:solidFill>
                  <a:srgbClr val="231F20"/>
                </a:solidFill>
                <a:latin typeface="Calibri" panose="020F0502020204030204" pitchFamily="34" charset="0"/>
                <a:cs typeface="Avenir LT Std 65 Medium"/>
              </a:rPr>
              <a:t>Le résultat du scrutin déterminera également le nombre de</a:t>
            </a:r>
          </a:p>
          <a:p>
            <a:pPr marL="14604" marR="42545"/>
            <a:r>
              <a:rPr lang="fr-FR" sz="1200" b="1" dirty="0" err="1" smtClean="0">
                <a:solidFill>
                  <a:srgbClr val="231F20"/>
                </a:solidFill>
                <a:latin typeface="Calibri" panose="020F0502020204030204" pitchFamily="34" charset="0"/>
                <a:cs typeface="Avenir LT Std 65 Medium"/>
              </a:rPr>
              <a:t>mandaté.e.s</a:t>
            </a:r>
            <a:r>
              <a:rPr lang="fr-FR" sz="1200" b="1" dirty="0" smtClean="0">
                <a:solidFill>
                  <a:srgbClr val="231F20"/>
                </a:solidFill>
                <a:latin typeface="Calibri" panose="020F0502020204030204" pitchFamily="34" charset="0"/>
                <a:cs typeface="Avenir LT Std 65 Medium"/>
              </a:rPr>
              <a:t>  CGT au CHSCT, ce qui leur permettra d’intervenir sur</a:t>
            </a:r>
            <a:endParaRPr lang="fr-FR" sz="1200" b="1" dirty="0" smtClean="0">
              <a:latin typeface="Calibri" panose="020F0502020204030204" pitchFamily="34" charset="0"/>
              <a:cs typeface="Avenir LT Std 65 Medium"/>
            </a:endParaRPr>
          </a:p>
          <a:p>
            <a:pPr marL="141605">
              <a:buChar char="•"/>
              <a:tabLst>
                <a:tab pos="142240" algn="l"/>
              </a:tabLst>
            </a:pPr>
            <a:r>
              <a:rPr lang="fr-FR" sz="1100" b="0" spc="-30" dirty="0" smtClean="0">
                <a:solidFill>
                  <a:srgbClr val="231F20"/>
                </a:solidFill>
                <a:cs typeface="Avenir LT Std 35 Light"/>
              </a:rPr>
              <a:t>La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25" dirty="0" smtClean="0">
                <a:solidFill>
                  <a:srgbClr val="231F20"/>
                </a:solidFill>
                <a:cs typeface="Avenir LT Std 35 Light"/>
              </a:rPr>
              <a:t>sécurité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25" dirty="0" smtClean="0">
                <a:solidFill>
                  <a:srgbClr val="231F20"/>
                </a:solidFill>
                <a:cs typeface="Avenir LT Std 35 Light"/>
              </a:rPr>
              <a:t>et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25" dirty="0" smtClean="0">
                <a:solidFill>
                  <a:srgbClr val="231F20"/>
                </a:solidFill>
                <a:cs typeface="Avenir LT Std 35 Light"/>
              </a:rPr>
              <a:t>la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30" dirty="0" smtClean="0">
                <a:solidFill>
                  <a:srgbClr val="231F20"/>
                </a:solidFill>
                <a:cs typeface="Avenir LT Std 35 Light"/>
              </a:rPr>
              <a:t>protection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35" dirty="0" smtClean="0">
                <a:solidFill>
                  <a:srgbClr val="231F20"/>
                </a:solidFill>
                <a:cs typeface="Avenir LT Std 35 Light"/>
              </a:rPr>
              <a:t>de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25" dirty="0" smtClean="0">
                <a:solidFill>
                  <a:srgbClr val="231F20"/>
                </a:solidFill>
                <a:cs typeface="Avenir LT Std 35 Light"/>
              </a:rPr>
              <a:t>la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30" dirty="0" smtClean="0">
                <a:solidFill>
                  <a:srgbClr val="231F20"/>
                </a:solidFill>
                <a:cs typeface="Avenir LT Std 35 Light"/>
              </a:rPr>
              <a:t>santé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30" dirty="0" smtClean="0">
                <a:solidFill>
                  <a:srgbClr val="231F20"/>
                </a:solidFill>
                <a:cs typeface="Avenir LT Std 35 Light"/>
              </a:rPr>
              <a:t>physique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25" dirty="0" smtClean="0">
                <a:solidFill>
                  <a:srgbClr val="231F20"/>
                </a:solidFill>
                <a:cs typeface="Avenir LT Std 35 Light"/>
              </a:rPr>
              <a:t>et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30" dirty="0" smtClean="0">
                <a:solidFill>
                  <a:srgbClr val="231F20"/>
                </a:solidFill>
                <a:cs typeface="Avenir LT Std 35 Light"/>
              </a:rPr>
              <a:t>mentale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30" dirty="0" smtClean="0">
                <a:solidFill>
                  <a:srgbClr val="231F20"/>
                </a:solidFill>
                <a:cs typeface="Avenir LT Std 35 Light"/>
              </a:rPr>
              <a:t>des</a:t>
            </a:r>
            <a:r>
              <a:rPr lang="fr-FR" sz="1100" b="0" spc="-5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30" dirty="0" smtClean="0">
                <a:solidFill>
                  <a:srgbClr val="231F20"/>
                </a:solidFill>
                <a:cs typeface="Avenir LT Std 35 Light"/>
              </a:rPr>
              <a:t>agents</a:t>
            </a:r>
            <a:endParaRPr lang="fr-FR" sz="1100" dirty="0" smtClean="0">
              <a:cs typeface="Avenir LT Std 35 Light"/>
            </a:endParaRPr>
          </a:p>
          <a:p>
            <a:pPr marL="141605">
              <a:buChar char="•"/>
              <a:tabLst>
                <a:tab pos="142240" algn="l"/>
              </a:tabLst>
            </a:pPr>
            <a:r>
              <a:rPr lang="fr-FR" sz="1100" b="0" spc="-35" dirty="0" smtClean="0">
                <a:solidFill>
                  <a:srgbClr val="231F20"/>
                </a:solidFill>
                <a:cs typeface="Avenir LT Std 35 Light"/>
              </a:rPr>
              <a:t>L’amélioration </a:t>
            </a:r>
            <a:r>
              <a:rPr lang="fr-FR" sz="1100" b="0" spc="-30" dirty="0" smtClean="0">
                <a:solidFill>
                  <a:srgbClr val="231F20"/>
                </a:solidFill>
                <a:cs typeface="Avenir LT Std 35 Light"/>
              </a:rPr>
              <a:t>des conditions </a:t>
            </a:r>
            <a:r>
              <a:rPr lang="fr-FR" sz="1100" b="0" spc="-35" dirty="0" smtClean="0">
                <a:solidFill>
                  <a:srgbClr val="231F20"/>
                </a:solidFill>
                <a:cs typeface="Avenir LT Std 35 Light"/>
              </a:rPr>
              <a:t>de</a:t>
            </a:r>
            <a:r>
              <a:rPr lang="fr-FR" sz="1100" b="0" spc="3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25" dirty="0" smtClean="0">
                <a:solidFill>
                  <a:srgbClr val="231F20"/>
                </a:solidFill>
                <a:cs typeface="Avenir LT Std 35 Light"/>
              </a:rPr>
              <a:t>travail</a:t>
            </a:r>
          </a:p>
          <a:p>
            <a:pPr marL="141605">
              <a:buFontTx/>
              <a:buChar char="•"/>
              <a:tabLst>
                <a:tab pos="142240" algn="l"/>
              </a:tabLst>
            </a:pPr>
            <a:r>
              <a:rPr lang="fr-FR" sz="1100" b="0" spc="-40" dirty="0" smtClean="0">
                <a:solidFill>
                  <a:srgbClr val="231F20"/>
                </a:solidFill>
                <a:cs typeface="Avenir LT Std 35 Light"/>
              </a:rPr>
              <a:t>L’analyse </a:t>
            </a:r>
            <a:r>
              <a:rPr lang="fr-FR" sz="1100" b="0" spc="-30" dirty="0" smtClean="0">
                <a:solidFill>
                  <a:srgbClr val="231F20"/>
                </a:solidFill>
                <a:cs typeface="Avenir LT Std 35 Light"/>
              </a:rPr>
              <a:t>des </a:t>
            </a:r>
            <a:r>
              <a:rPr lang="fr-FR" sz="1100" b="0" spc="-25" dirty="0" smtClean="0">
                <a:solidFill>
                  <a:srgbClr val="231F20"/>
                </a:solidFill>
                <a:cs typeface="Avenir LT Std 35 Light"/>
              </a:rPr>
              <a:t>risques</a:t>
            </a:r>
            <a:r>
              <a:rPr lang="fr-FR" sz="1100" b="0" spc="1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b="0" spc="-30" dirty="0" smtClean="0">
                <a:solidFill>
                  <a:srgbClr val="231F20"/>
                </a:solidFill>
                <a:cs typeface="Avenir LT Std 35 Light"/>
              </a:rPr>
              <a:t>professionnels</a:t>
            </a:r>
            <a:endParaRPr lang="fr-FR" sz="1100" dirty="0" smtClean="0">
              <a:cs typeface="Avenir LT Std 35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226" y="7672280"/>
            <a:ext cx="427355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3400" b="1" spc="-70" dirty="0" smtClean="0">
                <a:solidFill>
                  <a:srgbClr val="231F20"/>
                </a:solidFill>
                <a:cs typeface="Avenir LT Std 55 Roman"/>
              </a:rPr>
              <a:t>VOTER CGT </a:t>
            </a:r>
            <a:r>
              <a:rPr lang="fr-FR" sz="3400" b="1" spc="-60" dirty="0" smtClean="0">
                <a:solidFill>
                  <a:srgbClr val="231F20"/>
                </a:solidFill>
                <a:cs typeface="Avenir LT Std 55 Roman"/>
              </a:rPr>
              <a:t>C’EST</a:t>
            </a:r>
            <a:r>
              <a:rPr lang="fr-FR" sz="3400" b="1" spc="-254" dirty="0" smtClean="0">
                <a:solidFill>
                  <a:srgbClr val="231F20"/>
                </a:solidFill>
                <a:cs typeface="Avenir LT Std 55 Roman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donner</a:t>
            </a:r>
            <a:endParaRPr lang="fr-FR" sz="1200" dirty="0">
              <a:cs typeface="Avenir LT Std 65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023" y="8190387"/>
            <a:ext cx="4273550" cy="53848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algn="just">
              <a:lnSpc>
                <a:spcPts val="1300"/>
              </a:lnSpc>
              <a:spcBef>
                <a:spcPts val="259"/>
              </a:spcBef>
            </a:pP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aux</a:t>
            </a:r>
            <a:r>
              <a:rPr lang="fr-FR" sz="1200" b="1" spc="-22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spc="-15" dirty="0" err="1" smtClean="0">
                <a:solidFill>
                  <a:srgbClr val="231F20"/>
                </a:solidFill>
                <a:cs typeface="Avenir LT Std 65 Medium"/>
              </a:rPr>
              <a:t>futur.e.s</a:t>
            </a:r>
            <a:r>
              <a:rPr lang="fr-FR" sz="1200" b="1" spc="-22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err="1" smtClean="0">
                <a:solidFill>
                  <a:srgbClr val="231F20"/>
                </a:solidFill>
                <a:cs typeface="Avenir LT Std 65 Medium"/>
              </a:rPr>
              <a:t>élu.e.s</a:t>
            </a:r>
            <a:r>
              <a:rPr lang="fr-FR" sz="1200" b="1" spc="-22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les</a:t>
            </a:r>
            <a:r>
              <a:rPr lang="fr-FR" sz="1200" b="1" spc="-22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moyens</a:t>
            </a:r>
            <a:r>
              <a:rPr lang="fr-FR" sz="1200" b="1" spc="-22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de</a:t>
            </a:r>
            <a:r>
              <a:rPr lang="fr-FR" sz="1200" b="1" spc="-22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spc="-5" dirty="0" smtClean="0">
                <a:solidFill>
                  <a:srgbClr val="231F20"/>
                </a:solidFill>
                <a:cs typeface="Avenir LT Std 65 Medium"/>
              </a:rPr>
              <a:t>défendre</a:t>
            </a:r>
            <a:r>
              <a:rPr lang="fr-FR" sz="1200" b="1" spc="-22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les</a:t>
            </a:r>
            <a:r>
              <a:rPr lang="fr-FR" sz="1200" b="1" spc="-22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spc="-5" dirty="0" smtClean="0">
                <a:solidFill>
                  <a:srgbClr val="231F20"/>
                </a:solidFill>
                <a:cs typeface="Avenir LT Std 65 Medium"/>
              </a:rPr>
              <a:t>droits</a:t>
            </a:r>
            <a:r>
              <a:rPr lang="fr-FR" sz="1200" b="1" spc="-22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et</a:t>
            </a:r>
            <a:r>
              <a:rPr lang="fr-FR" sz="1200" b="1" spc="-22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les</a:t>
            </a:r>
            <a:r>
              <a:rPr lang="fr-FR" sz="1200" b="1" spc="-22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in</a:t>
            </a:r>
            <a:r>
              <a:rPr lang="fr-FR" sz="1200" b="1" spc="-5" dirty="0" smtClean="0">
                <a:solidFill>
                  <a:srgbClr val="231F20"/>
                </a:solidFill>
                <a:cs typeface="Avenir LT Std 65 Medium"/>
              </a:rPr>
              <a:t>térêts</a:t>
            </a:r>
            <a:r>
              <a:rPr lang="fr-FR" sz="1200" b="1" spc="-13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de</a:t>
            </a:r>
            <a:r>
              <a:rPr lang="fr-FR" sz="1200" b="1" spc="-13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err="1" smtClean="0">
                <a:solidFill>
                  <a:srgbClr val="231F20"/>
                </a:solidFill>
                <a:cs typeface="Avenir LT Std 65 Medium"/>
              </a:rPr>
              <a:t>tou.te.s</a:t>
            </a:r>
            <a:r>
              <a:rPr lang="fr-FR" sz="1200" b="1" spc="-13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les</a:t>
            </a:r>
            <a:r>
              <a:rPr lang="fr-FR" sz="1200" b="1" spc="-13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err="1" smtClean="0">
                <a:solidFill>
                  <a:srgbClr val="231F20"/>
                </a:solidFill>
                <a:cs typeface="Avenir LT Std 65 Medium"/>
              </a:rPr>
              <a:t>agent.e.s</a:t>
            </a:r>
            <a:r>
              <a:rPr lang="fr-FR" sz="1200" b="1" spc="-13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spc="-5" dirty="0" smtClean="0">
                <a:solidFill>
                  <a:srgbClr val="231F20"/>
                </a:solidFill>
                <a:cs typeface="Avenir LT Std 65 Medium"/>
              </a:rPr>
              <a:t>statutaires</a:t>
            </a:r>
            <a:r>
              <a:rPr lang="fr-FR" sz="1200" b="1" spc="-13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et</a:t>
            </a:r>
            <a:r>
              <a:rPr lang="fr-FR" sz="1200" b="1" spc="-13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err="1" smtClean="0">
                <a:solidFill>
                  <a:srgbClr val="231F20"/>
                </a:solidFill>
                <a:cs typeface="Avenir LT Std 65 Medium"/>
              </a:rPr>
              <a:t>contractuel.le.s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  pour un meilleur service</a:t>
            </a:r>
            <a:r>
              <a:rPr lang="fr-FR" sz="1200" b="1" spc="-10" dirty="0" smtClean="0">
                <a:solidFill>
                  <a:srgbClr val="231F20"/>
                </a:solidFill>
                <a:cs typeface="Avenir LT Std 65 Medium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65 Medium"/>
              </a:rPr>
              <a:t>public.</a:t>
            </a:r>
            <a:endParaRPr lang="fr-FR" sz="1200" dirty="0">
              <a:cs typeface="Avenir LT Std 65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299" y="142175"/>
            <a:ext cx="239585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5360" algn="l"/>
              </a:tabLst>
            </a:pPr>
            <a:r>
              <a:rPr lang="fr-FR" sz="8800" b="1" u="sng" dirty="0" smtClean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cs typeface="Avenir LT Std 65 Medium"/>
              </a:rPr>
              <a:t> 	CT</a:t>
            </a:r>
            <a:endParaRPr lang="fr-FR" sz="8800" dirty="0">
              <a:cs typeface="Avenir LT Std 65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67711" y="3773170"/>
            <a:ext cx="2949671" cy="656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488" indent="-90488">
              <a:lnSpc>
                <a:spcPts val="137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rgbClr val="DA2128"/>
                </a:solidFill>
                <a:cs typeface="Avenir LT Std 55 Roman"/>
              </a:rPr>
              <a:t>EN</a:t>
            </a:r>
            <a:r>
              <a:rPr lang="fr-FR" sz="1200" b="1" spc="-5" dirty="0" smtClean="0">
                <a:solidFill>
                  <a:srgbClr val="DA2128"/>
                </a:solidFill>
                <a:cs typeface="Avenir LT Std 55 Roman"/>
              </a:rPr>
              <a:t> </a:t>
            </a:r>
            <a:r>
              <a:rPr lang="fr-FR" sz="1200" b="1" dirty="0" smtClean="0">
                <a:solidFill>
                  <a:srgbClr val="DA2128"/>
                </a:solidFill>
                <a:cs typeface="Avenir LT Std 55 Roman"/>
              </a:rPr>
              <a:t>CHOISISSANT LA LISTE </a:t>
            </a:r>
            <a:r>
              <a:rPr lang="fr-FR" sz="1200" b="1" spc="-35" dirty="0" smtClean="0">
                <a:solidFill>
                  <a:srgbClr val="DA2128"/>
                </a:solidFill>
                <a:cs typeface="Avenir LT Std 55 Roman"/>
              </a:rPr>
              <a:t>CGT, </a:t>
            </a:r>
            <a:r>
              <a:rPr lang="fr-FR" sz="1200" b="1" dirty="0" smtClean="0">
                <a:solidFill>
                  <a:srgbClr val="DA2128"/>
                </a:solidFill>
                <a:cs typeface="Avenir LT Std 55 Roman"/>
              </a:rPr>
              <a:t>NOUS</a:t>
            </a:r>
            <a:r>
              <a:rPr lang="fr-FR" sz="1200" b="1" spc="-60" dirty="0" smtClean="0">
                <a:solidFill>
                  <a:srgbClr val="DA2128"/>
                </a:solidFill>
                <a:cs typeface="Avenir LT Std 55 Roman"/>
              </a:rPr>
              <a:t> </a:t>
            </a:r>
            <a:r>
              <a:rPr lang="fr-FR" sz="1200" b="1" dirty="0" smtClean="0">
                <a:solidFill>
                  <a:srgbClr val="DA2128"/>
                </a:solidFill>
                <a:cs typeface="Avenir LT Std 55 Roman"/>
              </a:rPr>
              <a:t>NOUS  DONNONS</a:t>
            </a:r>
            <a:r>
              <a:rPr lang="fr-FR" sz="1200" b="1" spc="-20" dirty="0" smtClean="0">
                <a:solidFill>
                  <a:srgbClr val="DA2128"/>
                </a:solidFill>
                <a:cs typeface="Avenir LT Std 55 Roman"/>
              </a:rPr>
              <a:t> </a:t>
            </a:r>
            <a:r>
              <a:rPr lang="fr-FR" sz="1200" b="1" spc="-30" dirty="0" smtClean="0">
                <a:solidFill>
                  <a:srgbClr val="DA2128"/>
                </a:solidFill>
                <a:cs typeface="Avenir LT Std 55 Roman"/>
              </a:rPr>
              <a:t>DAVANTAGE </a:t>
            </a:r>
            <a:r>
              <a:rPr lang="fr-FR" sz="1200" b="1" dirty="0" smtClean="0">
                <a:solidFill>
                  <a:srgbClr val="DA2128"/>
                </a:solidFill>
                <a:cs typeface="Avenir LT Std 55 Roman"/>
              </a:rPr>
              <a:t>DE FORCE </a:t>
            </a:r>
            <a:r>
              <a:rPr lang="fr-FR" sz="1200" b="1" dirty="0" smtClean="0">
                <a:solidFill>
                  <a:srgbClr val="231F20"/>
                </a:solidFill>
                <a:cs typeface="Avenir LT Std 55 Roman"/>
              </a:rPr>
              <a:t>pour </a:t>
            </a:r>
            <a:r>
              <a:rPr lang="fr-FR" sz="1200" b="1" spc="-5" dirty="0" smtClean="0">
                <a:solidFill>
                  <a:srgbClr val="231F20"/>
                </a:solidFill>
                <a:cs typeface="Avenir LT Std 55 Roman"/>
              </a:rPr>
              <a:t>revendiquer  </a:t>
            </a:r>
            <a:r>
              <a:rPr lang="fr-FR" sz="1200" b="1" dirty="0" smtClean="0">
                <a:solidFill>
                  <a:srgbClr val="231F20"/>
                </a:solidFill>
                <a:cs typeface="Avenir LT Std 55 Roman"/>
              </a:rPr>
              <a:t>et gagner de nouveaux</a:t>
            </a:r>
            <a:r>
              <a:rPr lang="fr-FR" sz="1200" b="1" spc="-95" dirty="0" smtClean="0">
                <a:solidFill>
                  <a:srgbClr val="231F20"/>
                </a:solidFill>
                <a:cs typeface="Avenir LT Std 55 Roman"/>
              </a:rPr>
              <a:t> </a:t>
            </a:r>
            <a:r>
              <a:rPr lang="fr-FR" sz="1200" b="1" spc="-5" dirty="0" smtClean="0">
                <a:solidFill>
                  <a:srgbClr val="231F20"/>
                </a:solidFill>
                <a:cs typeface="Avenir LT Std 55 Roman"/>
              </a:rPr>
              <a:t>droits  </a:t>
            </a:r>
            <a:r>
              <a:rPr lang="fr-FR" sz="1200" b="1" dirty="0" smtClean="0">
                <a:solidFill>
                  <a:srgbClr val="231F20"/>
                </a:solidFill>
                <a:cs typeface="Avenir LT Std 55 Roman"/>
              </a:rPr>
              <a:t>au niveau</a:t>
            </a:r>
            <a:r>
              <a:rPr lang="fr-FR" sz="1200" b="1" spc="-10" dirty="0" smtClean="0">
                <a:solidFill>
                  <a:srgbClr val="231F20"/>
                </a:solidFill>
                <a:cs typeface="Avenir LT Std 55 Roman"/>
              </a:rPr>
              <a:t> </a:t>
            </a:r>
            <a:r>
              <a:rPr lang="fr-FR" sz="1200" b="1" dirty="0" smtClean="0">
                <a:solidFill>
                  <a:srgbClr val="231F20"/>
                </a:solidFill>
                <a:cs typeface="Avenir LT Std 55 Roman"/>
              </a:rPr>
              <a:t>local </a:t>
            </a:r>
            <a:endParaRPr lang="fr-FR" sz="1200" dirty="0" smtClean="0">
              <a:cs typeface="Avenir LT Std 55 Roman"/>
            </a:endParaRPr>
          </a:p>
          <a:p>
            <a:pPr marL="90488" indent="-90488">
              <a:lnSpc>
                <a:spcPts val="1265"/>
              </a:lnSpc>
              <a:buSzPct val="109090"/>
              <a:buFont typeface="Arial" panose="020B0604020202020204" pitchFamily="34" charset="0"/>
              <a:buChar char="•"/>
              <a:tabLst>
                <a:tab pos="160020" algn="l"/>
              </a:tabLst>
            </a:pPr>
            <a:r>
              <a:rPr lang="fr-FR" sz="1100" spc="-30" dirty="0" smtClean="0">
                <a:solidFill>
                  <a:srgbClr val="231F20"/>
                </a:solidFill>
                <a:cs typeface="Avenir LT Std 35 Light"/>
              </a:rPr>
              <a:t>Pour la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revalorisation de la valeur des titres </a:t>
            </a:r>
            <a:r>
              <a:rPr lang="fr-FR" sz="1100" spc="-30" dirty="0" smtClean="0">
                <a:solidFill>
                  <a:srgbClr val="231F20"/>
                </a:solidFill>
                <a:cs typeface="Avenir LT Std 35 Light"/>
              </a:rPr>
              <a:t>restaurant </a:t>
            </a:r>
            <a:r>
              <a:rPr lang="fr-FR" sz="1100" b="0" spc="-40" dirty="0" smtClean="0">
                <a:solidFill>
                  <a:srgbClr val="231F20"/>
                </a:solidFill>
                <a:cs typeface="Avenir LT Std 35 Light"/>
              </a:rPr>
              <a:t>et  l’attribution pour tous  (ex  concierge logés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),</a:t>
            </a:r>
            <a:endParaRPr lang="fr-FR" sz="1100" spc="-40" dirty="0" smtClean="0">
              <a:solidFill>
                <a:srgbClr val="231F20"/>
              </a:solidFill>
              <a:cs typeface="Avenir LT Std 35 Light"/>
            </a:endParaRPr>
          </a:p>
          <a:p>
            <a:pPr marL="90488" indent="-90488">
              <a:lnSpc>
                <a:spcPts val="1265"/>
              </a:lnSpc>
              <a:buSzPct val="109090"/>
              <a:buFont typeface="Arial" panose="020B0604020202020204" pitchFamily="34" charset="0"/>
              <a:buChar char="•"/>
              <a:tabLst>
                <a:tab pos="160020" algn="l"/>
              </a:tabLst>
            </a:pP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Pour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la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gratuité d’accès : à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la culture (bibliothèques), aux loisirs (piscines),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aux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garderies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scolaires,</a:t>
            </a:r>
            <a:endParaRPr lang="fr-FR" sz="1100" spc="-40" dirty="0" smtClean="0">
              <a:solidFill>
                <a:srgbClr val="231F20"/>
              </a:solidFill>
              <a:cs typeface="Avenir LT Std 35 Light"/>
            </a:endParaRPr>
          </a:p>
          <a:p>
            <a:pPr marL="90488" indent="-90488">
              <a:lnSpc>
                <a:spcPts val="1265"/>
              </a:lnSpc>
              <a:buSzPct val="109090"/>
              <a:buFont typeface="Arial" panose="020B0604020202020204" pitchFamily="34" charset="0"/>
              <a:buChar char="•"/>
              <a:tabLst>
                <a:tab pos="160020" algn="l"/>
              </a:tabLst>
            </a:pP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Pour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que les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agents ne résidant pas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à Rennes bénéficient du même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tarif que les rennais pour l’accueil en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périscolaire,</a:t>
            </a:r>
            <a:endParaRPr lang="fr-FR" sz="1100" spc="-40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Pour adapter les prestations sociales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aux nouveaux contextes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sociaux économiques</a:t>
            </a: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Pour supprimer le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recours aux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emplois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à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temps non complet (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18/20</a:t>
            </a:r>
            <a:r>
              <a:rPr lang="fr-FR" sz="1100" spc="-40" baseline="30000" dirty="0" smtClean="0">
                <a:solidFill>
                  <a:srgbClr val="231F20"/>
                </a:solidFill>
                <a:cs typeface="Avenir LT Std 35 Light"/>
              </a:rPr>
              <a:t>ème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),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aux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emplois précaires,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aux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vacations,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et supprimer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les lettres d’engagements (vacataire)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via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des contrats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statutaires,</a:t>
            </a:r>
            <a:endParaRPr lang="fr-FR" sz="1100" spc="-40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Pour le maintien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et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le retour des modalités d’application du droit de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grève (prévue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dans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les statuts de la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fonction public) pour tous les services de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nos collectivités,</a:t>
            </a:r>
            <a:endParaRPr lang="fr-FR" sz="1100" spc="-40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r>
              <a:rPr lang="fr-FR" sz="1100" spc="-40" dirty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Pour la </a:t>
            </a:r>
            <a:r>
              <a:rPr lang="fr-FR" sz="1100" spc="-40" dirty="0">
                <a:solidFill>
                  <a:srgbClr val="231F20"/>
                </a:solidFill>
                <a:cs typeface="Avenir LT Std 35 Light"/>
              </a:rPr>
              <a:t>mise en œuvre d’un réel droit à la </a:t>
            </a:r>
            <a:r>
              <a:rPr lang="fr-FR" sz="1100" spc="-40" dirty="0" smtClean="0">
                <a:solidFill>
                  <a:srgbClr val="231F20"/>
                </a:solidFill>
                <a:cs typeface="Avenir LT Std 35 Light"/>
              </a:rPr>
              <a:t>déconnexion, </a:t>
            </a:r>
            <a:endParaRPr lang="fr-FR" sz="1100" spc="-40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Pour renforcer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la mobilité </a:t>
            </a: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interne,</a:t>
            </a:r>
            <a:endParaRPr lang="fr-FR" sz="1100" spc="-35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Pour améliorer les conditions d’emploi et renforcer les </a:t>
            </a: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effectifs,</a:t>
            </a:r>
            <a:endParaRPr lang="fr-FR" sz="1100" spc="-35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Contre les suppressions de </a:t>
            </a: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postes,</a:t>
            </a:r>
            <a:endParaRPr lang="fr-FR" sz="1100" spc="-35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Contre  l’usage abusif des </a:t>
            </a: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redéploiements,</a:t>
            </a:r>
            <a:endParaRPr lang="fr-FR" sz="1100" spc="-35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Contre les discriminations et les comportements </a:t>
            </a: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sexistes,</a:t>
            </a:r>
            <a:endParaRPr lang="fr-FR" sz="1100" spc="-35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Contre le PPCR  </a:t>
            </a: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(critères internes,..;) et </a:t>
            </a: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le </a:t>
            </a: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RIFSEEP (CIA, primes individualisées, …),</a:t>
            </a:r>
            <a:endParaRPr lang="fr-FR" sz="1100" spc="-35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r>
              <a:rPr lang="fr-FR" sz="1100" spc="-35" dirty="0" smtClean="0">
                <a:solidFill>
                  <a:srgbClr val="231F20"/>
                </a:solidFill>
                <a:cs typeface="Avenir LT Std 35 Light"/>
              </a:rPr>
              <a:t>Contre le </a:t>
            </a:r>
            <a:r>
              <a:rPr lang="fr-FR" sz="1100" spc="-25" dirty="0">
                <a:solidFill>
                  <a:srgbClr val="231F20"/>
                </a:solidFill>
                <a:cs typeface="Avenir LT Std 35 Light"/>
              </a:rPr>
              <a:t>jour </a:t>
            </a:r>
            <a:r>
              <a:rPr lang="fr-FR" sz="1100" spc="-35" dirty="0">
                <a:solidFill>
                  <a:srgbClr val="231F20"/>
                </a:solidFill>
                <a:cs typeface="Avenir LT Std 35 Light"/>
              </a:rPr>
              <a:t>de</a:t>
            </a:r>
            <a:r>
              <a:rPr lang="fr-FR" sz="1100" spc="25" dirty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100" spc="-30" dirty="0">
                <a:solidFill>
                  <a:srgbClr val="231F20"/>
                </a:solidFill>
                <a:cs typeface="Avenir LT Std 35 Light"/>
              </a:rPr>
              <a:t>carence</a:t>
            </a:r>
            <a:endParaRPr lang="fr-FR" sz="1100" b="1" spc="-35" dirty="0">
              <a:solidFill>
                <a:srgbClr val="231F20"/>
              </a:solidFill>
              <a:cs typeface="Avenir LT Std 35 Light"/>
            </a:endParaRP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endParaRPr lang="fr-FR" sz="1100" spc="-35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endParaRPr lang="fr-FR" sz="1100" spc="-35" dirty="0" smtClean="0">
              <a:solidFill>
                <a:srgbClr val="231F20"/>
              </a:solidFill>
              <a:cs typeface="Avenir LT Std 35 Light"/>
            </a:endParaRPr>
          </a:p>
          <a:p>
            <a:pPr marL="90488" marR="141605" lvl="1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endParaRPr lang="fr-FR" sz="1100" spc="-35" dirty="0">
              <a:solidFill>
                <a:srgbClr val="231F20"/>
              </a:solidFill>
              <a:cs typeface="Avenir LT Std 35 Light"/>
            </a:endParaRPr>
          </a:p>
          <a:p>
            <a:pPr marL="90488" marR="141605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endParaRPr lang="fr-FR" sz="1100" spc="-30" dirty="0">
              <a:solidFill>
                <a:srgbClr val="231F20"/>
              </a:solidFill>
              <a:cs typeface="Avenir LT Std 35 Light"/>
            </a:endParaRPr>
          </a:p>
          <a:p>
            <a:pPr marL="90488" marR="141605" indent="-90488">
              <a:lnSpc>
                <a:spcPts val="1300"/>
              </a:lnSpc>
              <a:buSzPct val="109090"/>
              <a:buFont typeface="Arial" panose="020B0604020202020204" pitchFamily="34" charset="0"/>
              <a:buChar char="•"/>
              <a:tabLst>
                <a:tab pos="153035" algn="l"/>
              </a:tabLst>
            </a:pPr>
            <a:endParaRPr lang="fr-FR" sz="1100" dirty="0">
              <a:cs typeface="Avenir LT Std 35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8958" y="8747359"/>
            <a:ext cx="207835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fr-FR" sz="1000" b="0" spc="-55" dirty="0" smtClean="0">
                <a:solidFill>
                  <a:srgbClr val="231F20"/>
                </a:solidFill>
                <a:cs typeface="Avenir LT Std 35 Light"/>
              </a:rPr>
              <a:t>Le </a:t>
            </a:r>
            <a:r>
              <a:rPr lang="fr-FR" sz="1000" b="0" spc="-45" dirty="0" smtClean="0">
                <a:solidFill>
                  <a:srgbClr val="231F20"/>
                </a:solidFill>
                <a:cs typeface="Avenir LT Std 35 Light"/>
              </a:rPr>
              <a:t>résultat </a:t>
            </a:r>
            <a:r>
              <a:rPr lang="fr-FR" sz="1000" b="0" spc="-60" dirty="0" smtClean="0">
                <a:solidFill>
                  <a:srgbClr val="231F20"/>
                </a:solidFill>
                <a:cs typeface="Avenir LT Std 35 Light"/>
              </a:rPr>
              <a:t>du </a:t>
            </a:r>
            <a:r>
              <a:rPr lang="fr-FR" sz="1000" b="0" spc="-45" dirty="0" smtClean="0">
                <a:solidFill>
                  <a:srgbClr val="231F20"/>
                </a:solidFill>
                <a:cs typeface="Avenir LT Std 35 Light"/>
              </a:rPr>
              <a:t>scrutin </a:t>
            </a:r>
            <a:r>
              <a:rPr lang="fr-FR" sz="1000" b="0" spc="-50" dirty="0" smtClean="0">
                <a:solidFill>
                  <a:srgbClr val="231F20"/>
                </a:solidFill>
                <a:cs typeface="Avenir LT Std 35 Light"/>
              </a:rPr>
              <a:t>déterminera </a:t>
            </a:r>
            <a:r>
              <a:rPr lang="fr-FR" sz="1000" b="0" spc="-55" dirty="0" smtClean="0">
                <a:solidFill>
                  <a:srgbClr val="231F20"/>
                </a:solidFill>
                <a:cs typeface="Avenir LT Std 35 Light"/>
              </a:rPr>
              <a:t>également </a:t>
            </a:r>
            <a:r>
              <a:rPr lang="fr-FR" sz="1000" b="0" spc="-40" dirty="0" smtClean="0">
                <a:solidFill>
                  <a:srgbClr val="231F20"/>
                </a:solidFill>
                <a:cs typeface="Avenir LT Std 35 Light"/>
              </a:rPr>
              <a:t>le </a:t>
            </a:r>
            <a:r>
              <a:rPr lang="fr-FR" sz="1000" b="0" spc="-65" dirty="0" smtClean="0">
                <a:solidFill>
                  <a:srgbClr val="231F20"/>
                </a:solidFill>
                <a:cs typeface="Avenir LT Std 35 Light"/>
              </a:rPr>
              <a:t>nombre </a:t>
            </a:r>
            <a:r>
              <a:rPr lang="fr-FR" sz="1000" b="0" spc="-60" dirty="0" smtClean="0">
                <a:solidFill>
                  <a:srgbClr val="231F20"/>
                </a:solidFill>
                <a:cs typeface="Avenir LT Std 35 Light"/>
              </a:rPr>
              <a:t>de </a:t>
            </a:r>
            <a:r>
              <a:rPr lang="fr-FR" sz="1000" b="0" spc="-50" dirty="0" err="1" smtClean="0">
                <a:solidFill>
                  <a:srgbClr val="231F20"/>
                </a:solidFill>
                <a:cs typeface="Avenir LT Std 35 Light"/>
              </a:rPr>
              <a:t>représentant.e.s</a:t>
            </a:r>
            <a:r>
              <a:rPr lang="fr-FR" sz="1000" b="0" spc="-50" dirty="0" smtClean="0">
                <a:solidFill>
                  <a:srgbClr val="231F20"/>
                </a:solidFill>
                <a:cs typeface="Avenir LT Std 35 Light"/>
              </a:rPr>
              <a:t>  </a:t>
            </a:r>
            <a:r>
              <a:rPr lang="fr-FR" sz="1000" b="0" spc="-70" dirty="0" smtClean="0">
                <a:solidFill>
                  <a:srgbClr val="231F20"/>
                </a:solidFill>
                <a:cs typeface="Avenir LT Std 35 Light"/>
              </a:rPr>
              <a:t>CGT </a:t>
            </a:r>
            <a:r>
              <a:rPr lang="fr-FR" sz="1000" b="0" spc="-55" dirty="0" smtClean="0">
                <a:solidFill>
                  <a:srgbClr val="231F20"/>
                </a:solidFill>
                <a:cs typeface="Avenir LT Std 35 Light"/>
              </a:rPr>
              <a:t>dans </a:t>
            </a:r>
            <a:r>
              <a:rPr lang="fr-FR" sz="1000" b="0" spc="-45" dirty="0" smtClean="0">
                <a:solidFill>
                  <a:srgbClr val="231F20"/>
                </a:solidFill>
                <a:cs typeface="Avenir LT Std 35 Light"/>
              </a:rPr>
              <a:t>les </a:t>
            </a:r>
            <a:r>
              <a:rPr lang="fr-FR" sz="1000" b="0" spc="-50" dirty="0" smtClean="0">
                <a:solidFill>
                  <a:srgbClr val="231F20"/>
                </a:solidFill>
                <a:cs typeface="Avenir LT Std 35 Light"/>
              </a:rPr>
              <a:t>instances </a:t>
            </a:r>
            <a:r>
              <a:rPr lang="fr-FR" sz="1000" b="0" spc="-55" dirty="0" smtClean="0">
                <a:solidFill>
                  <a:srgbClr val="231F20"/>
                </a:solidFill>
                <a:cs typeface="Avenir LT Std 35 Light"/>
              </a:rPr>
              <a:t>à </a:t>
            </a:r>
            <a:r>
              <a:rPr lang="fr-FR" sz="1000" b="0" spc="-45" dirty="0" smtClean="0">
                <a:solidFill>
                  <a:srgbClr val="231F20"/>
                </a:solidFill>
                <a:cs typeface="Avenir LT Std 35 Light"/>
              </a:rPr>
              <a:t>l’échelon</a:t>
            </a:r>
            <a:r>
              <a:rPr lang="fr-FR" sz="1000" b="0" spc="-105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000" b="0" spc="-45" dirty="0" smtClean="0">
                <a:solidFill>
                  <a:srgbClr val="231F20"/>
                </a:solidFill>
                <a:cs typeface="Avenir LT Std 35 Light"/>
              </a:rPr>
              <a:t>national </a:t>
            </a:r>
            <a:r>
              <a:rPr lang="fr-FR" sz="1000" b="0" spc="-30" dirty="0" smtClean="0">
                <a:solidFill>
                  <a:srgbClr val="231F20"/>
                </a:solidFill>
                <a:cs typeface="Avenir LT Std 35 Light"/>
              </a:rPr>
              <a:t>: </a:t>
            </a:r>
            <a:r>
              <a:rPr lang="fr-FR" sz="1000" b="0" spc="-55" dirty="0" smtClean="0">
                <a:solidFill>
                  <a:srgbClr val="231F20"/>
                </a:solidFill>
                <a:cs typeface="Avenir LT Std 35 Light"/>
              </a:rPr>
              <a:t>au </a:t>
            </a:r>
            <a:r>
              <a:rPr lang="fr-FR" sz="1000" b="0" spc="-50" dirty="0" smtClean="0">
                <a:solidFill>
                  <a:srgbClr val="231F20"/>
                </a:solidFill>
                <a:cs typeface="Avenir LT Std 35 Light"/>
              </a:rPr>
              <a:t>Conseil Supérieur </a:t>
            </a:r>
            <a:r>
              <a:rPr lang="fr-FR" sz="1000" b="0" spc="-60" dirty="0" smtClean="0">
                <a:solidFill>
                  <a:srgbClr val="231F20"/>
                </a:solidFill>
                <a:cs typeface="Avenir LT Std 35 Light"/>
              </a:rPr>
              <a:t>de </a:t>
            </a:r>
            <a:r>
              <a:rPr lang="fr-FR" sz="1000" b="0" spc="-40" dirty="0" smtClean="0">
                <a:solidFill>
                  <a:srgbClr val="231F20"/>
                </a:solidFill>
                <a:cs typeface="Avenir LT Std 35 Light"/>
              </a:rPr>
              <a:t>la </a:t>
            </a:r>
            <a:r>
              <a:rPr lang="fr-FR" sz="1000" b="0" spc="-50" dirty="0" smtClean="0">
                <a:solidFill>
                  <a:srgbClr val="231F20"/>
                </a:solidFill>
                <a:cs typeface="Avenir LT Std 35 Light"/>
              </a:rPr>
              <a:t>Fonction  Publique Territoriale </a:t>
            </a:r>
            <a:r>
              <a:rPr lang="fr-FR" sz="1000" b="0" spc="-45" dirty="0" smtClean="0">
                <a:solidFill>
                  <a:srgbClr val="231F20"/>
                </a:solidFill>
                <a:cs typeface="Avenir LT Std 35 Light"/>
              </a:rPr>
              <a:t>et </a:t>
            </a:r>
            <a:r>
              <a:rPr lang="fr-FR" sz="1000" b="0" spc="-50" dirty="0" smtClean="0">
                <a:solidFill>
                  <a:srgbClr val="231F20"/>
                </a:solidFill>
                <a:cs typeface="Avenir LT Std 35 Light"/>
              </a:rPr>
              <a:t>Conseil</a:t>
            </a:r>
            <a:r>
              <a:rPr lang="fr-FR" sz="1000" b="0" spc="-105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000" b="0" spc="-70" dirty="0" smtClean="0">
                <a:solidFill>
                  <a:srgbClr val="231F20"/>
                </a:solidFill>
                <a:cs typeface="Avenir LT Std 35 Light"/>
              </a:rPr>
              <a:t>Commun  </a:t>
            </a:r>
            <a:r>
              <a:rPr lang="fr-FR" sz="1000" b="0" spc="-60" dirty="0" smtClean="0">
                <a:solidFill>
                  <a:srgbClr val="231F20"/>
                </a:solidFill>
                <a:cs typeface="Avenir LT Std 35 Light"/>
              </a:rPr>
              <a:t>de </a:t>
            </a:r>
            <a:r>
              <a:rPr lang="fr-FR" sz="1000" b="0" spc="-40" dirty="0" smtClean="0">
                <a:solidFill>
                  <a:srgbClr val="231F20"/>
                </a:solidFill>
                <a:cs typeface="Avenir LT Std 35 Light"/>
              </a:rPr>
              <a:t>la </a:t>
            </a:r>
            <a:r>
              <a:rPr lang="fr-FR" sz="1000" b="0" spc="-50" dirty="0" smtClean="0">
                <a:solidFill>
                  <a:srgbClr val="231F20"/>
                </a:solidFill>
                <a:cs typeface="Avenir LT Std 35 Light"/>
              </a:rPr>
              <a:t>Fonction Publique </a:t>
            </a:r>
            <a:r>
              <a:rPr lang="fr-FR" sz="1000" b="0" spc="-55" dirty="0" smtClean="0">
                <a:solidFill>
                  <a:srgbClr val="231F20"/>
                </a:solidFill>
                <a:cs typeface="Avenir LT Std 35 Light"/>
              </a:rPr>
              <a:t>pour </a:t>
            </a:r>
            <a:r>
              <a:rPr lang="fr-FR" sz="1000" b="0" spc="-60" dirty="0" smtClean="0">
                <a:solidFill>
                  <a:srgbClr val="231F20"/>
                </a:solidFill>
                <a:cs typeface="Avenir LT Std 35 Light"/>
              </a:rPr>
              <a:t>examen  </a:t>
            </a:r>
            <a:r>
              <a:rPr lang="fr-FR" sz="1000" b="0" spc="-45" dirty="0" smtClean="0">
                <a:solidFill>
                  <a:srgbClr val="231F20"/>
                </a:solidFill>
                <a:cs typeface="Avenir LT Std 35 Light"/>
              </a:rPr>
              <a:t>et avis </a:t>
            </a:r>
            <a:r>
              <a:rPr lang="fr-FR" sz="1000" b="0" spc="-55" dirty="0" smtClean="0">
                <a:solidFill>
                  <a:srgbClr val="231F20"/>
                </a:solidFill>
                <a:cs typeface="Avenir LT Std 35 Light"/>
              </a:rPr>
              <a:t>des </a:t>
            </a:r>
            <a:endParaRPr lang="fr-FR" sz="1000" dirty="0">
              <a:cs typeface="Avenir LT Std 35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34907" y="8752918"/>
            <a:ext cx="1988185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fr-FR" sz="1000" spc="-50" dirty="0">
                <a:solidFill>
                  <a:srgbClr val="231F20"/>
                </a:solidFill>
                <a:cs typeface="Avenir LT Std 35 Light"/>
              </a:rPr>
              <a:t>projets </a:t>
            </a:r>
            <a:r>
              <a:rPr lang="fr-FR" sz="1000" spc="-60" dirty="0">
                <a:solidFill>
                  <a:srgbClr val="231F20"/>
                </a:solidFill>
                <a:cs typeface="Avenir LT Std 35 Light"/>
              </a:rPr>
              <a:t>de </a:t>
            </a:r>
            <a:r>
              <a:rPr lang="fr-FR" sz="1000" spc="-40" dirty="0">
                <a:solidFill>
                  <a:srgbClr val="231F20"/>
                </a:solidFill>
                <a:cs typeface="Avenir LT Std 35 Light"/>
              </a:rPr>
              <a:t>lois </a:t>
            </a:r>
            <a:r>
              <a:rPr lang="fr-FR" sz="1000" spc="-45" dirty="0">
                <a:solidFill>
                  <a:srgbClr val="231F20"/>
                </a:solidFill>
                <a:cs typeface="Avenir LT Std 35 Light"/>
              </a:rPr>
              <a:t>et </a:t>
            </a:r>
            <a:r>
              <a:rPr lang="fr-FR" sz="1000" spc="-50" dirty="0">
                <a:solidFill>
                  <a:srgbClr val="231F20"/>
                </a:solidFill>
                <a:cs typeface="Avenir LT Std 35 Light"/>
              </a:rPr>
              <a:t>décrets, </a:t>
            </a:r>
            <a:r>
              <a:rPr lang="fr-FR" sz="1000" spc="-55" dirty="0">
                <a:solidFill>
                  <a:srgbClr val="231F20"/>
                </a:solidFill>
                <a:cs typeface="Avenir LT Std 35 Light"/>
              </a:rPr>
              <a:t>au  Centre </a:t>
            </a:r>
            <a:r>
              <a:rPr lang="fr-FR" sz="1000" spc="-50" dirty="0">
                <a:solidFill>
                  <a:srgbClr val="231F20"/>
                </a:solidFill>
                <a:cs typeface="Avenir LT Std 35 Light"/>
              </a:rPr>
              <a:t>National </a:t>
            </a:r>
            <a:r>
              <a:rPr lang="fr-FR" sz="1000" spc="-60" dirty="0">
                <a:solidFill>
                  <a:srgbClr val="231F20"/>
                </a:solidFill>
                <a:cs typeface="Avenir LT Std 35 Light"/>
              </a:rPr>
              <a:t>de </a:t>
            </a:r>
            <a:r>
              <a:rPr lang="fr-FR" sz="1000" spc="-40" dirty="0">
                <a:solidFill>
                  <a:srgbClr val="231F20"/>
                </a:solidFill>
                <a:cs typeface="Avenir LT Std 35 Light"/>
              </a:rPr>
              <a:t>la </a:t>
            </a:r>
            <a:r>
              <a:rPr lang="fr-FR" sz="1000" spc="-50" dirty="0">
                <a:solidFill>
                  <a:srgbClr val="231F20"/>
                </a:solidFill>
                <a:cs typeface="Avenir LT Std 35 Light"/>
              </a:rPr>
              <a:t>Fonction</a:t>
            </a:r>
            <a:r>
              <a:rPr lang="fr-FR" sz="1000" spc="75" dirty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000" spc="-50" dirty="0">
                <a:solidFill>
                  <a:srgbClr val="231F20"/>
                </a:solidFill>
                <a:cs typeface="Avenir LT Std 35 Light"/>
              </a:rPr>
              <a:t>Publique</a:t>
            </a:r>
            <a:endParaRPr lang="fr-FR" sz="1000" dirty="0">
              <a:cs typeface="Avenir LT Std 35 Light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1000" b="0" spc="-50" dirty="0" smtClean="0">
                <a:solidFill>
                  <a:srgbClr val="231F20"/>
                </a:solidFill>
                <a:cs typeface="Avenir LT Std 35 Light"/>
              </a:rPr>
              <a:t>Territoriale </a:t>
            </a:r>
            <a:r>
              <a:rPr lang="fr-FR" sz="1000" b="0" spc="-55" dirty="0" smtClean="0">
                <a:solidFill>
                  <a:srgbClr val="231F20"/>
                </a:solidFill>
                <a:cs typeface="Avenir LT Std 35 Light"/>
              </a:rPr>
              <a:t>pour </a:t>
            </a:r>
            <a:r>
              <a:rPr lang="fr-FR" sz="1000" b="0" spc="-45" dirty="0" smtClean="0">
                <a:solidFill>
                  <a:srgbClr val="231F20"/>
                </a:solidFill>
                <a:cs typeface="Avenir LT Std 35 Light"/>
              </a:rPr>
              <a:t>les </a:t>
            </a:r>
            <a:r>
              <a:rPr lang="fr-FR" sz="1000" b="0" spc="-50" dirty="0" smtClean="0">
                <a:solidFill>
                  <a:srgbClr val="231F20"/>
                </a:solidFill>
                <a:cs typeface="Avenir LT Std 35 Light"/>
              </a:rPr>
              <a:t>questions </a:t>
            </a:r>
            <a:r>
              <a:rPr lang="fr-FR" sz="1000" b="0" spc="-45" dirty="0" smtClean="0">
                <a:solidFill>
                  <a:srgbClr val="231F20"/>
                </a:solidFill>
                <a:cs typeface="Avenir LT Std 35 Light"/>
              </a:rPr>
              <a:t>relatives  </a:t>
            </a:r>
            <a:r>
              <a:rPr lang="fr-FR" sz="1000" b="0" spc="-55" dirty="0" smtClean="0">
                <a:solidFill>
                  <a:srgbClr val="231F20"/>
                </a:solidFill>
                <a:cs typeface="Avenir LT Std 35 Light"/>
              </a:rPr>
              <a:t>à </a:t>
            </a:r>
            <a:r>
              <a:rPr lang="fr-FR" sz="1000" b="0" spc="-40" dirty="0" smtClean="0">
                <a:solidFill>
                  <a:srgbClr val="231F20"/>
                </a:solidFill>
                <a:cs typeface="Avenir LT Std 35 Light"/>
              </a:rPr>
              <a:t>la </a:t>
            </a:r>
            <a:r>
              <a:rPr lang="fr-FR" sz="1000" b="0" spc="-50" dirty="0" smtClean="0">
                <a:solidFill>
                  <a:srgbClr val="231F20"/>
                </a:solidFill>
                <a:cs typeface="Avenir LT Std 35 Light"/>
              </a:rPr>
              <a:t>formation</a:t>
            </a:r>
            <a:r>
              <a:rPr lang="fr-FR" sz="1000" b="0" spc="10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1000" b="0" spc="-45" dirty="0" smtClean="0">
                <a:solidFill>
                  <a:srgbClr val="231F20"/>
                </a:solidFill>
                <a:cs typeface="Avenir LT Std 35 Light"/>
              </a:rPr>
              <a:t>professionnelle.</a:t>
            </a:r>
            <a:endParaRPr lang="fr-FR" sz="1000" dirty="0">
              <a:cs typeface="Avenir LT Std 35 Ligh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1152805" cy="1287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28" name="object 28"/>
          <p:cNvSpPr txBox="1"/>
          <p:nvPr/>
        </p:nvSpPr>
        <p:spPr>
          <a:xfrm>
            <a:off x="294758" y="1432670"/>
            <a:ext cx="4164453" cy="825867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lang="fr-FR" sz="2000" b="1" dirty="0" smtClean="0">
                <a:solidFill>
                  <a:srgbClr val="231F20"/>
                </a:solidFill>
                <a:cs typeface="Avenir LT Std 35 Light"/>
              </a:rPr>
              <a:t>Comité</a:t>
            </a:r>
            <a:r>
              <a:rPr lang="fr-FR" sz="2000" b="1" spc="-5" dirty="0" smtClean="0">
                <a:solidFill>
                  <a:srgbClr val="231F20"/>
                </a:solidFill>
                <a:cs typeface="Avenir LT Std 35 Light"/>
              </a:rPr>
              <a:t> </a:t>
            </a:r>
            <a:r>
              <a:rPr lang="fr-FR" sz="2000" b="1" dirty="0" smtClean="0">
                <a:solidFill>
                  <a:srgbClr val="231F20"/>
                </a:solidFill>
                <a:cs typeface="Avenir LT Std 35 Light"/>
              </a:rPr>
              <a:t>technique</a:t>
            </a:r>
            <a:endParaRPr lang="fr-FR" sz="2000" b="1" dirty="0" smtClean="0">
              <a:cs typeface="Avenir LT Std 35 Light"/>
            </a:endParaRPr>
          </a:p>
          <a:p>
            <a:pPr marL="21590">
              <a:lnSpc>
                <a:spcPct val="100000"/>
              </a:lnSpc>
              <a:spcBef>
                <a:spcPts val="275"/>
              </a:spcBef>
            </a:pPr>
            <a:r>
              <a:rPr lang="fr-FR" sz="1200" b="1" spc="-35" dirty="0" smtClean="0">
                <a:solidFill>
                  <a:srgbClr val="C2272B"/>
                </a:solidFill>
                <a:cs typeface="Avenir LT Std 55 Roman"/>
              </a:rPr>
              <a:t>ENTRE LE 29 NOVEMBRE ET LE </a:t>
            </a:r>
            <a:r>
              <a:rPr lang="fr-FR" sz="1200" b="1" spc="-40" dirty="0" smtClean="0">
                <a:solidFill>
                  <a:srgbClr val="C2272B"/>
                </a:solidFill>
                <a:cs typeface="Avenir LT Std 55 Roman"/>
              </a:rPr>
              <a:t>6 </a:t>
            </a:r>
            <a:r>
              <a:rPr lang="fr-FR" sz="1200" b="1" spc="-45" dirty="0" smtClean="0">
                <a:solidFill>
                  <a:srgbClr val="C2272B"/>
                </a:solidFill>
                <a:cs typeface="Avenir LT Std 55 Roman"/>
              </a:rPr>
              <a:t>DÉCEMBRE </a:t>
            </a:r>
            <a:r>
              <a:rPr lang="fr-FR" sz="1200" b="1" spc="-35" dirty="0" smtClean="0">
                <a:solidFill>
                  <a:srgbClr val="C2272B"/>
                </a:solidFill>
                <a:cs typeface="Avenir LT Std 55 Roman"/>
              </a:rPr>
              <a:t>2018, </a:t>
            </a:r>
          </a:p>
          <a:p>
            <a:pPr marL="21590">
              <a:lnSpc>
                <a:spcPct val="100000"/>
              </a:lnSpc>
              <a:spcBef>
                <a:spcPts val="275"/>
              </a:spcBef>
            </a:pPr>
            <a:r>
              <a:rPr lang="fr-FR" sz="1200" b="1" spc="-45" dirty="0" smtClean="0">
                <a:solidFill>
                  <a:srgbClr val="C2272B"/>
                </a:solidFill>
                <a:cs typeface="Avenir LT Std 55 Roman"/>
              </a:rPr>
              <a:t>NOUS</a:t>
            </a:r>
            <a:r>
              <a:rPr lang="fr-FR" sz="1200" b="1" spc="50" dirty="0" smtClean="0">
                <a:solidFill>
                  <a:srgbClr val="C2272B"/>
                </a:solidFill>
                <a:cs typeface="Avenir LT Std 55 Roman"/>
              </a:rPr>
              <a:t> </a:t>
            </a:r>
            <a:r>
              <a:rPr lang="fr-FR" sz="1200" b="1" spc="-40" dirty="0" smtClean="0">
                <a:solidFill>
                  <a:srgbClr val="C2272B"/>
                </a:solidFill>
                <a:cs typeface="Avenir LT Std 55 Roman"/>
              </a:rPr>
              <a:t>ÉLIRONS </a:t>
            </a:r>
            <a:r>
              <a:rPr lang="fr-FR" sz="1200" b="1" spc="-45" dirty="0" smtClean="0">
                <a:solidFill>
                  <a:srgbClr val="C2272B"/>
                </a:solidFill>
                <a:cs typeface="Avenir LT Std 55 Roman"/>
              </a:rPr>
              <a:t>NOS </a:t>
            </a:r>
            <a:r>
              <a:rPr lang="fr-FR" sz="1200" b="1" spc="-55" dirty="0" smtClean="0">
                <a:solidFill>
                  <a:srgbClr val="C2272B"/>
                </a:solidFill>
                <a:cs typeface="Avenir LT Std 55 Roman"/>
              </a:rPr>
              <a:t>REPRÉSENTANT.E.S </a:t>
            </a:r>
            <a:r>
              <a:rPr lang="fr-FR" sz="1200" b="1" spc="-45" dirty="0" smtClean="0">
                <a:solidFill>
                  <a:srgbClr val="C2272B"/>
                </a:solidFill>
                <a:cs typeface="Avenir LT Std 55 Roman"/>
              </a:rPr>
              <a:t>AU </a:t>
            </a:r>
            <a:r>
              <a:rPr lang="fr-FR" sz="1200" b="1" spc="-40" dirty="0" smtClean="0">
                <a:solidFill>
                  <a:srgbClr val="C2272B"/>
                </a:solidFill>
                <a:cs typeface="Avenir LT Std 55 Roman"/>
              </a:rPr>
              <a:t>COMITÉ TECHNIQUE</a:t>
            </a:r>
            <a:r>
              <a:rPr lang="fr-FR" sz="1200" b="1" spc="80" dirty="0" smtClean="0">
                <a:solidFill>
                  <a:srgbClr val="C2272B"/>
                </a:solidFill>
                <a:cs typeface="Avenir LT Std 55 Roman"/>
              </a:rPr>
              <a:t> </a:t>
            </a:r>
            <a:r>
              <a:rPr lang="fr-FR" sz="1200" b="1" spc="-30" dirty="0" smtClean="0">
                <a:solidFill>
                  <a:srgbClr val="C2272B"/>
                </a:solidFill>
                <a:cs typeface="Avenir LT Std 55 Roman"/>
              </a:rPr>
              <a:t>(CT)</a:t>
            </a:r>
            <a:endParaRPr lang="fr-FR" sz="1200" b="1" dirty="0">
              <a:cs typeface="Avenir LT Std 55 Roman"/>
            </a:endParaRPr>
          </a:p>
        </p:txBody>
      </p:sp>
      <p:sp>
        <p:nvSpPr>
          <p:cNvPr id="31" name="object 366"/>
          <p:cNvSpPr/>
          <p:nvPr>
            <p:custDataLst>
              <p:tags r:id="rId1"/>
            </p:custDataLst>
          </p:nvPr>
        </p:nvSpPr>
        <p:spPr>
          <a:xfrm>
            <a:off x="395534" y="2361565"/>
            <a:ext cx="2513705" cy="622935"/>
          </a:xfrm>
          <a:custGeom>
            <a:avLst/>
            <a:gdLst/>
            <a:ahLst/>
            <a:cxnLst/>
            <a:rect l="l" t="t" r="r" b="b"/>
            <a:pathLst>
              <a:path w="1827530" h="622935">
                <a:moveTo>
                  <a:pt x="0" y="622795"/>
                </a:moveTo>
                <a:lnTo>
                  <a:pt x="1826996" y="622795"/>
                </a:lnTo>
                <a:lnTo>
                  <a:pt x="1826996" y="0"/>
                </a:lnTo>
                <a:lnTo>
                  <a:pt x="0" y="0"/>
                </a:lnTo>
                <a:lnTo>
                  <a:pt x="0" y="622795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pic>
        <p:nvPicPr>
          <p:cNvPr id="37" name="Image 3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605" y="223136"/>
            <a:ext cx="1551937" cy="1709844"/>
          </a:xfrm>
          <a:prstGeom prst="rect">
            <a:avLst/>
          </a:prstGeom>
        </p:spPr>
      </p:pic>
      <p:sp>
        <p:nvSpPr>
          <p:cNvPr id="38" name="ZoneTexte 37"/>
          <p:cNvSpPr txBox="1"/>
          <p:nvPr>
            <p:custDataLst>
              <p:tags r:id="rId3"/>
            </p:custDataLst>
          </p:nvPr>
        </p:nvSpPr>
        <p:spPr>
          <a:xfrm>
            <a:off x="433821" y="2361565"/>
            <a:ext cx="2437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231F20"/>
                </a:solidFill>
                <a:latin typeface="Calibri" panose="020F0502020204030204" pitchFamily="34" charset="0"/>
                <a:cs typeface="Avenir LT Std 55 Roman"/>
              </a:rPr>
              <a:t>JE VOTE CGT, C’EST </a:t>
            </a:r>
            <a:r>
              <a:rPr lang="fr-FR" sz="1600" b="1" dirty="0" smtClean="0">
                <a:solidFill>
                  <a:srgbClr val="231F20"/>
                </a:solidFill>
                <a:latin typeface="Calibri" panose="020F0502020204030204" pitchFamily="34" charset="0"/>
                <a:cs typeface="Avenir LT Std 55 Roman"/>
              </a:rPr>
              <a:t>EFFICACE AU QUOTIDIEN</a:t>
            </a:r>
            <a:r>
              <a:rPr lang="fr-FR" sz="1600" b="1" dirty="0">
                <a:solidFill>
                  <a:srgbClr val="231F20"/>
                </a:solidFill>
                <a:latin typeface="Calibri" panose="020F0502020204030204" pitchFamily="34" charset="0"/>
                <a:cs typeface="Avenir LT Std 55 Roman"/>
              </a:rPr>
              <a:t> </a:t>
            </a:r>
            <a:r>
              <a:rPr lang="fr-FR" sz="1600" b="1" dirty="0" smtClean="0">
                <a:solidFill>
                  <a:srgbClr val="231F20"/>
                </a:solidFill>
                <a:latin typeface="Calibri" panose="020F0502020204030204" pitchFamily="34" charset="0"/>
                <a:cs typeface="Avenir LT Std 55 Roman"/>
              </a:rPr>
              <a:t>!</a:t>
            </a:r>
            <a:endParaRPr lang="fr-FR" dirty="0"/>
          </a:p>
        </p:txBody>
      </p:sp>
      <p:sp>
        <p:nvSpPr>
          <p:cNvPr id="40" name="object 392"/>
          <p:cNvSpPr/>
          <p:nvPr>
            <p:custDataLst>
              <p:tags r:id="rId4"/>
            </p:custDataLst>
          </p:nvPr>
        </p:nvSpPr>
        <p:spPr>
          <a:xfrm>
            <a:off x="0" y="9736201"/>
            <a:ext cx="7560309" cy="956310"/>
          </a:xfrm>
          <a:custGeom>
            <a:avLst/>
            <a:gdLst/>
            <a:ahLst/>
            <a:cxnLst/>
            <a:rect l="l" t="t" r="r" b="b"/>
            <a:pathLst>
              <a:path w="7560309" h="956309">
                <a:moveTo>
                  <a:pt x="0" y="955801"/>
                </a:moveTo>
                <a:lnTo>
                  <a:pt x="7559992" y="955801"/>
                </a:lnTo>
                <a:lnTo>
                  <a:pt x="7559992" y="0"/>
                </a:lnTo>
                <a:lnTo>
                  <a:pt x="0" y="0"/>
                </a:lnTo>
                <a:lnTo>
                  <a:pt x="0" y="955801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41" name="object 393"/>
          <p:cNvSpPr/>
          <p:nvPr>
            <p:custDataLst>
              <p:tags r:id="rId5"/>
            </p:custDataLst>
          </p:nvPr>
        </p:nvSpPr>
        <p:spPr>
          <a:xfrm>
            <a:off x="0" y="9736201"/>
            <a:ext cx="7380605" cy="257810"/>
          </a:xfrm>
          <a:custGeom>
            <a:avLst/>
            <a:gdLst/>
            <a:ahLst/>
            <a:cxnLst/>
            <a:rect l="l" t="t" r="r" b="b"/>
            <a:pathLst>
              <a:path w="7380605" h="257809">
                <a:moveTo>
                  <a:pt x="0" y="257403"/>
                </a:moveTo>
                <a:lnTo>
                  <a:pt x="7379995" y="257403"/>
                </a:lnTo>
                <a:lnTo>
                  <a:pt x="7379995" y="0"/>
                </a:lnTo>
                <a:lnTo>
                  <a:pt x="0" y="0"/>
                </a:lnTo>
                <a:lnTo>
                  <a:pt x="0" y="257403"/>
                </a:lnTo>
                <a:close/>
              </a:path>
            </a:pathLst>
          </a:custGeom>
          <a:solidFill>
            <a:srgbClr val="C2272B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42" name="object 457"/>
          <p:cNvSpPr txBox="1"/>
          <p:nvPr>
            <p:custDataLst>
              <p:tags r:id="rId6"/>
            </p:custDataLst>
          </p:nvPr>
        </p:nvSpPr>
        <p:spPr>
          <a:xfrm>
            <a:off x="279349" y="9736201"/>
            <a:ext cx="7138034" cy="270587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ts val="2095"/>
              </a:lnSpc>
              <a:spcBef>
                <a:spcPts val="10"/>
              </a:spcBef>
            </a:pPr>
            <a:r>
              <a:rPr sz="2000" b="1" spc="-60" dirty="0">
                <a:solidFill>
                  <a:srgbClr val="FFFFFF"/>
                </a:solidFill>
                <a:cs typeface="Avenir LT Std 65 Medium"/>
              </a:rPr>
              <a:t>PAS </a:t>
            </a:r>
            <a:r>
              <a:rPr sz="2000" b="1" dirty="0">
                <a:solidFill>
                  <a:srgbClr val="FFFFFF"/>
                </a:solidFill>
                <a:cs typeface="Avenir LT Std 65 Medium"/>
              </a:rPr>
              <a:t>D’ACQUIS SOCIAUX SANS CONQUÊTES SYNDICALES</a:t>
            </a:r>
            <a:r>
              <a:rPr sz="2000" b="1" spc="-330" dirty="0">
                <a:solidFill>
                  <a:srgbClr val="FFFFFF"/>
                </a:solidFill>
                <a:cs typeface="Avenir LT Std 65 Medium"/>
              </a:rPr>
              <a:t> </a:t>
            </a:r>
            <a:r>
              <a:rPr sz="2000" b="1" dirty="0" smtClean="0">
                <a:solidFill>
                  <a:srgbClr val="FFFFFF"/>
                </a:solidFill>
                <a:cs typeface="Avenir LT Std 65 Medium"/>
              </a:rPr>
              <a:t>!</a:t>
            </a:r>
            <a:r>
              <a:rPr lang="fr-FR" sz="2000" dirty="0">
                <a:cs typeface="Avenir LT Std 65 Medium"/>
              </a:rPr>
              <a:t>	</a:t>
            </a:r>
            <a:endParaRPr sz="2000" dirty="0">
              <a:cs typeface="Avenir LT Std 55 Roman"/>
            </a:endParaRPr>
          </a:p>
        </p:txBody>
      </p:sp>
      <p:sp>
        <p:nvSpPr>
          <p:cNvPr id="43" name="object 458"/>
          <p:cNvSpPr txBox="1">
            <a:spLocks noGrp="1"/>
          </p:cNvSpPr>
          <p:nvPr>
            <p:ph type="dt" sz="half" idx="6"/>
            <p:custDataLst>
              <p:tags r:id="rId7"/>
            </p:custDataLst>
          </p:nvPr>
        </p:nvSpPr>
        <p:spPr>
          <a:xfrm>
            <a:off x="277075" y="10071100"/>
            <a:ext cx="4128135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0"/>
              </a:lnSpc>
            </a:pPr>
            <a:r>
              <a:rPr lang="fr-FR" sz="2400" b="1" spc="-35" dirty="0" smtClean="0">
                <a:solidFill>
                  <a:schemeClr val="tx1"/>
                </a:solidFill>
                <a:latin typeface="+mn-lt"/>
              </a:rPr>
              <a:t>Entre le 29/11 et le 06/12/</a:t>
            </a:r>
            <a:r>
              <a:rPr sz="2400" b="1" spc="-95" dirty="0" smtClean="0">
                <a:solidFill>
                  <a:schemeClr val="tx1"/>
                </a:solidFill>
                <a:latin typeface="+mn-lt"/>
              </a:rPr>
              <a:t>18</a:t>
            </a:r>
            <a:endParaRPr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object 459"/>
          <p:cNvSpPr txBox="1">
            <a:spLocks noGrp="1"/>
          </p:cNvSpPr>
          <p:nvPr>
            <p:ph type="ftr" sz="quarter" idx="5"/>
            <p:custDataLst>
              <p:tags r:id="rId8"/>
            </p:custDataLst>
          </p:nvPr>
        </p:nvSpPr>
        <p:spPr>
          <a:xfrm>
            <a:off x="4069740" y="10026142"/>
            <a:ext cx="3188352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0"/>
              </a:lnSpc>
            </a:pPr>
            <a:r>
              <a:rPr lang="fr-FR" sz="2000" b="1" spc="-100" dirty="0">
                <a:solidFill>
                  <a:srgbClr val="FF0000"/>
                </a:solidFill>
                <a:latin typeface="+mn-lt"/>
              </a:rPr>
              <a:t>UN </a:t>
            </a:r>
            <a:r>
              <a:rPr lang="fr-FR" sz="2000" b="1" spc="-80" dirty="0">
                <a:solidFill>
                  <a:srgbClr val="FF0000"/>
                </a:solidFill>
                <a:latin typeface="+mn-lt"/>
              </a:rPr>
              <a:t>SEUL </a:t>
            </a:r>
            <a:r>
              <a:rPr lang="fr-FR" sz="2000" b="1" spc="-90" dirty="0">
                <a:solidFill>
                  <a:srgbClr val="FF0000"/>
                </a:solidFill>
                <a:latin typeface="+mn-lt"/>
              </a:rPr>
              <a:t>TOUR DE</a:t>
            </a:r>
            <a:r>
              <a:rPr lang="fr-FR" sz="2000" b="1" spc="75" dirty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2000" b="1" spc="-80" dirty="0">
                <a:solidFill>
                  <a:srgbClr val="FF0000"/>
                </a:solidFill>
                <a:latin typeface="+mn-lt"/>
              </a:rPr>
              <a:t>SCRUTIN</a:t>
            </a:r>
            <a:endParaRPr lang="fr-FR" sz="2000" b="1" dirty="0">
              <a:solidFill>
                <a:srgbClr val="FF0000"/>
              </a:solidFill>
              <a:latin typeface="+mn-lt"/>
            </a:endParaRPr>
          </a:p>
          <a:p>
            <a:pPr marL="12700">
              <a:lnSpc>
                <a:spcPts val="2150"/>
              </a:lnSpc>
            </a:pPr>
            <a:r>
              <a:rPr sz="2000" b="1" spc="30" dirty="0" smtClean="0">
                <a:solidFill>
                  <a:srgbClr val="FF0000"/>
                </a:solidFill>
                <a:latin typeface="+mn-lt"/>
              </a:rPr>
              <a:t>CHAQUE </a:t>
            </a:r>
            <a:r>
              <a:rPr sz="2000" b="1" spc="25" dirty="0">
                <a:solidFill>
                  <a:srgbClr val="FF0000"/>
                </a:solidFill>
                <a:latin typeface="+mn-lt"/>
              </a:rPr>
              <a:t>VOIX </a:t>
            </a:r>
            <a:r>
              <a:rPr sz="2000" b="1" spc="30" dirty="0">
                <a:solidFill>
                  <a:srgbClr val="FF0000"/>
                </a:solidFill>
                <a:latin typeface="+mn-lt"/>
              </a:rPr>
              <a:t>COMPTE</a:t>
            </a:r>
            <a:r>
              <a:rPr sz="2000" b="1" spc="-380" dirty="0">
                <a:solidFill>
                  <a:srgbClr val="FF0000"/>
                </a:solidFill>
                <a:latin typeface="+mn-lt"/>
              </a:rPr>
              <a:t> </a:t>
            </a:r>
            <a:r>
              <a:rPr sz="2000" b="1" spc="10" dirty="0">
                <a:solidFill>
                  <a:srgbClr val="FF0000"/>
                </a:solidFill>
                <a:latin typeface="+mn-lt"/>
              </a:rPr>
              <a:t>!</a:t>
            </a: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657" y="9130227"/>
            <a:ext cx="1229143" cy="605974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196850" y="2984500"/>
            <a:ext cx="2937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231F20"/>
                </a:solidFill>
                <a:latin typeface="Calibri" panose="020F0502020204030204" pitchFamily="34" charset="0"/>
                <a:cs typeface="Avenir LT Std 55 Roman"/>
              </a:rPr>
              <a:t>JE VOTE </a:t>
            </a:r>
            <a:r>
              <a:rPr lang="fr-FR" b="1" dirty="0" smtClean="0">
                <a:solidFill>
                  <a:srgbClr val="231F20"/>
                </a:solidFill>
                <a:latin typeface="Calibri" panose="020F0502020204030204" pitchFamily="34" charset="0"/>
                <a:cs typeface="Avenir LT Std 55 Roman"/>
              </a:rPr>
              <a:t>POUR</a:t>
            </a:r>
            <a:endParaRPr lang="fr-FR" dirty="0" smtClean="0">
              <a:latin typeface="Calibri" panose="020F0502020204030204" pitchFamily="34" charset="0"/>
              <a:cs typeface="Avenir LT Std 55 Roman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4116">
            <a:off x="5428437" y="562045"/>
            <a:ext cx="1844490" cy="2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556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UGICT-CGT - CHAVROCHE Philippe</dc:creator>
  <cp:lastModifiedBy>UGICT-CGT - CHAVROCHE Philippe</cp:lastModifiedBy>
  <cp:revision>27</cp:revision>
  <cp:lastPrinted>2018-10-16T09:21:16Z</cp:lastPrinted>
  <dcterms:created xsi:type="dcterms:W3CDTF">2018-07-27T11:36:56Z</dcterms:created>
  <dcterms:modified xsi:type="dcterms:W3CDTF">2018-10-16T09:45:26Z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2018-07-27T00:00:00Z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2018-07-27T00:00:00Z</vt:filetime>
  </property>
</Properties>
</file>