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3"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9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0"/>
  </p:normalViewPr>
  <p:slideViewPr>
    <p:cSldViewPr>
      <p:cViewPr>
        <p:scale>
          <a:sx n="118" d="100"/>
          <a:sy n="118" d="100"/>
        </p:scale>
        <p:origin x="-600" y="-78"/>
      </p:cViewPr>
      <p:guideLst>
        <p:guide orient="horz" pos="2160"/>
        <p:guide pos="3840"/>
      </p:guideLst>
    </p:cSldViewPr>
  </p:slideViewPr>
  <p:notesTextViewPr>
    <p:cViewPr>
      <p:scale>
        <a:sx n="100" d="100"/>
        <a:sy n="100" d="100"/>
      </p:scale>
      <p:origin x="0" y="0"/>
    </p:cViewPr>
  </p:notesTextViewPr>
  <p:notesViewPr>
    <p:cSldViewPr>
      <p:cViewPr varScale="1">
        <p:scale>
          <a:sx n="85" d="100"/>
          <a:sy n="85" d="100"/>
        </p:scale>
        <p:origin x="29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C01EB3C0-19F3-4139-A26F-7F72452403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FB9C184A-1601-4051-939D-951FD59795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E36F78-10C6-4F34-9803-79BC833E8D85}" type="datetimeFigureOut">
              <a:rPr lang="fr-FR" smtClean="0"/>
              <a:t>08/01/2020</a:t>
            </a:fld>
            <a:endParaRPr lang="fr-FR"/>
          </a:p>
        </p:txBody>
      </p:sp>
      <p:sp>
        <p:nvSpPr>
          <p:cNvPr id="4" name="Espace réservé du pied de page 3">
            <a:extLst>
              <a:ext uri="{FF2B5EF4-FFF2-40B4-BE49-F238E27FC236}">
                <a16:creationId xmlns:a16="http://schemas.microsoft.com/office/drawing/2014/main" xmlns="" id="{933440CB-A390-4329-89BB-E265EF7B9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A44F838F-6324-479B-BA7C-0220AFCA44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DE651-9E83-41AD-8D91-728192FEF329}" type="slidenum">
              <a:rPr lang="fr-FR" smtClean="0"/>
              <a:t>‹N°›</a:t>
            </a:fld>
            <a:endParaRPr lang="fr-FR"/>
          </a:p>
        </p:txBody>
      </p:sp>
    </p:spTree>
    <p:extLst>
      <p:ext uri="{BB962C8B-B14F-4D97-AF65-F5344CB8AC3E}">
        <p14:creationId xmlns:p14="http://schemas.microsoft.com/office/powerpoint/2010/main" val="3698781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BF964-D6F6-4333-A479-233F18D43EB9}"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BFDA0-6FDC-4B00-BC31-B4D2ED693B91}" type="slidenum">
              <a:rPr lang="fr-FR" smtClean="0"/>
              <a:t>‹N°›</a:t>
            </a:fld>
            <a:endParaRPr lang="fr-FR"/>
          </a:p>
        </p:txBody>
      </p:sp>
    </p:spTree>
    <p:extLst>
      <p:ext uri="{BB962C8B-B14F-4D97-AF65-F5344CB8AC3E}">
        <p14:creationId xmlns:p14="http://schemas.microsoft.com/office/powerpoint/2010/main" val="306285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pPr lvl="0"/>
            <a:fld id="{20B81455-3575-46F2-A8E3-C7A52B0C7667}" type="datetime1">
              <a:rPr lang="fr-FR" smtClean="0"/>
              <a:t>08/01/2020</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pPr lvl="0"/>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lvl="0"/>
            <a:fld id="{4883ABFB-C42B-49CF-A7B2-C1661D60A0F1}"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 name="Image 8">
            <a:extLst>
              <a:ext uri="{FF2B5EF4-FFF2-40B4-BE49-F238E27FC236}">
                <a16:creationId xmlns:a16="http://schemas.microsoft.com/office/drawing/2014/main" xmlns="" id="{F1C78027-3602-485E-AC6E-A033884C9D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8614" y="5823281"/>
            <a:ext cx="571353" cy="779771"/>
          </a:xfrm>
          <a:prstGeom prst="rect">
            <a:avLst/>
          </a:prstGeom>
        </p:spPr>
      </p:pic>
    </p:spTree>
    <p:extLst>
      <p:ext uri="{BB962C8B-B14F-4D97-AF65-F5344CB8AC3E}">
        <p14:creationId xmlns:p14="http://schemas.microsoft.com/office/powerpoint/2010/main" val="313986687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08/01/2020</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861379217"/>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08/01/2020</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41152412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08/01/2020</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4776557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08/01/2020</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2760828333"/>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lvl="0"/>
            <a:fld id="{A22B97A2-2A5D-4CB1-9815-391EAAD2F4B2}" type="datetime1">
              <a:rPr lang="fr-FR" smtClean="0"/>
              <a:t>08/01/2020</a:t>
            </a:fld>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550833134"/>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lvl="0"/>
            <a:fld id="{A22B97A2-2A5D-4CB1-9815-391EAAD2F4B2}" type="datetime1">
              <a:rPr lang="fr-FR" smtClean="0"/>
              <a:t>08/01/2020</a:t>
            </a:fld>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209473403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A22B97A2-2A5D-4CB1-9815-391EAAD2F4B2}" type="datetime1">
              <a:rPr lang="fr-FR" smtClean="0"/>
              <a:t>08/01/2020</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634252314"/>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A22B97A2-2A5D-4CB1-9815-391EAAD2F4B2}" type="datetime1">
              <a:rPr lang="fr-FR" smtClean="0"/>
              <a:t>08/01/2020</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77819314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A22B97A2-2A5D-4CB1-9815-391EAAD2F4B2}" type="datetime1">
              <a:rPr lang="fr-FR" smtClean="0"/>
              <a:t>08/01/2020</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162324434"/>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F8A63DC3-67D2-4B33-B003-C96887987422}" type="datetime1">
              <a:rPr lang="fr-FR" smtClean="0"/>
              <a:t>08/01/2020</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FC68765C-C744-4B29-ABD9-37D44D6075BC}" type="slidenum">
              <a:rPr lang="fr-FR" smtClean="0"/>
              <a:t>‹N°›</a:t>
            </a:fld>
            <a:endParaRPr lang="fr-FR"/>
          </a:p>
        </p:txBody>
      </p:sp>
      <p:pic>
        <p:nvPicPr>
          <p:cNvPr id="8" name="Image 7">
            <a:extLst>
              <a:ext uri="{FF2B5EF4-FFF2-40B4-BE49-F238E27FC236}">
                <a16:creationId xmlns:a16="http://schemas.microsoft.com/office/drawing/2014/main" xmlns="" id="{A99EA094-0663-4A00-B2B7-F65DD134A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6459" y="5741800"/>
            <a:ext cx="427209" cy="583046"/>
          </a:xfrm>
          <a:prstGeom prst="rect">
            <a:avLst/>
          </a:prstGeom>
        </p:spPr>
      </p:pic>
      <p:sp>
        <p:nvSpPr>
          <p:cNvPr id="9" name="Titre 8">
            <a:extLst>
              <a:ext uri="{FF2B5EF4-FFF2-40B4-BE49-F238E27FC236}">
                <a16:creationId xmlns:a16="http://schemas.microsoft.com/office/drawing/2014/main" xmlns="" id="{F14796A1-FCE5-44D4-8018-73100E1CB7D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532596595"/>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lvl="0"/>
            <a:fld id="{A22B97A2-2A5D-4CB1-9815-391EAAD2F4B2}" type="datetime1">
              <a:rPr lang="fr-FR" smtClean="0"/>
              <a:t>08/01/2020</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327733779"/>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lvl="0"/>
            <a:fld id="{A22B97A2-2A5D-4CB1-9815-391EAAD2F4B2}" type="datetime1">
              <a:rPr lang="fr-FR" smtClean="0"/>
              <a:t>08/01/2020</a:t>
            </a:fld>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2738664502"/>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lvl="0"/>
            <a:fld id="{94675DB5-46A0-4ACB-AB0A-F19199284C6D}" type="datetime1">
              <a:rPr lang="fr-FR" smtClean="0"/>
              <a:t>08/01/2020</a:t>
            </a:fld>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E4FBF01A-1258-4050-A8DB-EAECBB6EB84A}" type="slidenum">
              <a:rPr lang="fr-FR" smtClean="0"/>
              <a:t>‹N°›</a:t>
            </a:fld>
            <a:endParaRPr lang="fr-FR"/>
          </a:p>
        </p:txBody>
      </p:sp>
    </p:spTree>
    <p:extLst>
      <p:ext uri="{BB962C8B-B14F-4D97-AF65-F5344CB8AC3E}">
        <p14:creationId xmlns:p14="http://schemas.microsoft.com/office/powerpoint/2010/main" val="261355425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C372F882-F017-49C5-B956-144C9943CA06}" type="datetime1">
              <a:rPr lang="fr-FR" smtClean="0"/>
              <a:t>08/01/2020</a:t>
            </a:fld>
            <a:endParaRPr lang="fr-FR"/>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3E6CF512-EA3E-4E08-BC37-57ED611C0C6D}" type="slidenum">
              <a:rPr lang="fr-FR" smtClean="0"/>
              <a:t>‹N°›</a:t>
            </a:fld>
            <a:endParaRPr lang="fr-FR"/>
          </a:p>
        </p:txBody>
      </p:sp>
    </p:spTree>
    <p:extLst>
      <p:ext uri="{BB962C8B-B14F-4D97-AF65-F5344CB8AC3E}">
        <p14:creationId xmlns:p14="http://schemas.microsoft.com/office/powerpoint/2010/main" val="589197019"/>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08/01/2020</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397254992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E25E1BA0-98B4-4E74-95EF-F53D188F4E7C}" type="datetime1">
              <a:rPr lang="fr-FR" smtClean="0"/>
              <a:t>08/01/2020</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2B93100E-5843-456F-B0BA-C4982364873E}" type="slidenum">
              <a:rPr lang="fr-FR" smtClean="0"/>
              <a:t>‹N°›</a:t>
            </a:fld>
            <a:endParaRPr lang="fr-FR"/>
          </a:p>
        </p:txBody>
      </p:sp>
    </p:spTree>
    <p:extLst>
      <p:ext uri="{BB962C8B-B14F-4D97-AF65-F5344CB8AC3E}">
        <p14:creationId xmlns:p14="http://schemas.microsoft.com/office/powerpoint/2010/main" val="2545888078"/>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lvl="0"/>
            <a:fld id="{A22B97A2-2A5D-4CB1-9815-391EAAD2F4B2}" type="datetime1">
              <a:rPr lang="fr-FR" smtClean="0"/>
              <a:t>08/01/2020</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lvl="0"/>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304748840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3" name="Sous-titre 2"/>
          <p:cNvSpPr txBox="1">
            <a:spLocks noGrp="1"/>
          </p:cNvSpPr>
          <p:nvPr>
            <p:ph type="subTitle" idx="1"/>
          </p:nvPr>
        </p:nvSpPr>
        <p:spPr>
          <a:xfrm rot="21410558">
            <a:off x="688634" y="725540"/>
            <a:ext cx="9144000" cy="3888432"/>
          </a:xfrm>
        </p:spPr>
        <p:txBody>
          <a:bodyPr>
            <a:normAutofit fontScale="77500" lnSpcReduction="20000"/>
          </a:bodyPr>
          <a:lstStyle/>
          <a:p>
            <a:pPr lvl="0" algn="ctr"/>
            <a:r>
              <a:rPr lang="fr-FR" sz="9300" b="1" dirty="0">
                <a:solidFill>
                  <a:schemeClr val="tx1">
                    <a:lumMod val="85000"/>
                    <a:lumOff val="15000"/>
                  </a:schemeClr>
                </a:solidFill>
                <a:latin typeface="+mj-lt"/>
              </a:rPr>
              <a:t>Gagner la bataille des idées pour gagner la bataille des retraites</a:t>
            </a:r>
          </a:p>
          <a:p>
            <a:pPr lvl="0" algn="ctr"/>
            <a:endParaRPr lang="fr-FR" dirty="0"/>
          </a:p>
        </p:txBody>
      </p:sp>
      <p:pic>
        <p:nvPicPr>
          <p:cNvPr id="5" name="Image 4" descr="Femme-S.jpg"/>
          <p:cNvPicPr>
            <a:picLocks noChangeAspect="1"/>
          </p:cNvPicPr>
          <p:nvPr/>
        </p:nvPicPr>
        <p:blipFill>
          <a:blip r:embed="rId2" cstate="print"/>
          <a:stretch>
            <a:fillRect/>
          </a:stretch>
        </p:blipFill>
        <p:spPr>
          <a:xfrm>
            <a:off x="119338" y="5387242"/>
            <a:ext cx="936107" cy="1354125"/>
          </a:xfrm>
          <a:prstGeom prst="rect">
            <a:avLst/>
          </a:prstGeom>
          <a:noFill/>
          <a:ln>
            <a:noFill/>
          </a:ln>
        </p:spPr>
      </p:pic>
      <p:pic>
        <p:nvPicPr>
          <p:cNvPr id="6" name="Image 5">
            <a:extLst>
              <a:ext uri="{FF2B5EF4-FFF2-40B4-BE49-F238E27FC236}">
                <a16:creationId xmlns:a16="http://schemas.microsoft.com/office/drawing/2014/main" xmlns="" id="{1D9E7085-4263-4249-B6DD-DF84562F2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0536" y="5251341"/>
            <a:ext cx="1091770" cy="1490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10</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335360" y="1556792"/>
            <a:ext cx="10378751" cy="3744416"/>
          </a:xfrm>
          <a:prstGeom prst="rect">
            <a:avLst/>
          </a:prstGeom>
          <a:noFill/>
        </p:spPr>
        <p:txBody>
          <a:bodyPr wrap="square" rtlCol="0">
            <a:normAutofit/>
          </a:bodyPr>
          <a:lstStyle/>
          <a:p>
            <a:r>
              <a:rPr lang="fr-FR" sz="2400" dirty="0"/>
              <a:t>Dans un système à points, on ne connaît la valeur exacte du point qu’au moment de liquider sa retraite. On ne peut pas déterminer à l’avance de combien on disposera de points, puisque leur acquisition dépend de l’évolution de notre salaire, mais aussi de la valeur d’acquisition du point : avec le même salaire on peut avoir moins de points.</a:t>
            </a:r>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335360" y="602196"/>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offre plus de lisibilité</a:t>
            </a:r>
            <a:endParaRPr lang="fr-FR" dirty="0">
              <a:solidFill>
                <a:schemeClr val="accent1">
                  <a:lumMod val="75000"/>
                </a:schemeClr>
              </a:solidFill>
            </a:endParaRPr>
          </a:p>
        </p:txBody>
      </p:sp>
    </p:spTree>
    <p:extLst>
      <p:ext uri="{BB962C8B-B14F-4D97-AF65-F5344CB8AC3E}">
        <p14:creationId xmlns:p14="http://schemas.microsoft.com/office/powerpoint/2010/main" val="2194447345"/>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11</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335360" y="1844824"/>
            <a:ext cx="10378751" cy="3744416"/>
          </a:xfrm>
          <a:prstGeom prst="rect">
            <a:avLst/>
          </a:prstGeom>
          <a:noFill/>
        </p:spPr>
        <p:txBody>
          <a:bodyPr wrap="square" rtlCol="0">
            <a:normAutofit/>
          </a:bodyPr>
          <a:lstStyle/>
          <a:p>
            <a:r>
              <a:rPr lang="fr-FR" sz="2400" dirty="0"/>
              <a:t>Les retraites actuelles dépendent des cotisations perçues. Dans la réforme où la masse des pensions versées doit être égal aux cotisations perçues, l’augmentation du nombre de retraités aura forcément un impact sur le niveau des pensions si on n’augmente pas les recettes. </a:t>
            </a:r>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335360" y="602196"/>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Les retraités actuels ne seront pas concernés</a:t>
            </a:r>
            <a:endParaRPr lang="fr-FR" dirty="0">
              <a:solidFill>
                <a:schemeClr val="accent1">
                  <a:lumMod val="75000"/>
                </a:schemeClr>
              </a:solidFill>
            </a:endParaRPr>
          </a:p>
        </p:txBody>
      </p:sp>
    </p:spTree>
    <p:extLst>
      <p:ext uri="{BB962C8B-B14F-4D97-AF65-F5344CB8AC3E}">
        <p14:creationId xmlns:p14="http://schemas.microsoft.com/office/powerpoint/2010/main" val="2197455827"/>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2</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335360" y="1556792"/>
            <a:ext cx="10378751" cy="3744416"/>
          </a:xfrm>
          <a:prstGeom prst="rect">
            <a:avLst/>
          </a:prstGeom>
          <a:noFill/>
        </p:spPr>
        <p:txBody>
          <a:bodyPr wrap="square" rtlCol="0">
            <a:normAutofit/>
          </a:bodyPr>
          <a:lstStyle/>
          <a:p>
            <a:r>
              <a:rPr lang="fr-FR" sz="2400" dirty="0"/>
              <a:t>La CGT n'est pas pour le statut quo, elle est porteuse d'une autre réforme.</a:t>
            </a:r>
          </a:p>
          <a:p>
            <a:r>
              <a:rPr lang="fr-FR" sz="2400" dirty="0"/>
              <a:t>Les difficultés actuelles résultent des précédentes réformes qui ont déséquilibré les rapports entre les différents régimes et ont dégradé le niveau des retraites. </a:t>
            </a:r>
          </a:p>
          <a:p>
            <a:r>
              <a:rPr lang="fr-FR" sz="2400" dirty="0"/>
              <a:t>Nous sommes conscients qu’il y a de nouvelles formes de travail, la montée du numérique à prendre en compte. Quand un auto-entrepreneur dépend quasi-exclusivement d’une plateforme, il n’est pas réellement indépendant, il faut que la plateforme en position de donner d’ordre prenne en charge les cotisations sur la part employeur.</a:t>
            </a:r>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335360" y="602196"/>
            <a:ext cx="11377264" cy="861774"/>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CGT défend l'existant et ne veut rien changer</a:t>
            </a:r>
            <a:endParaRPr lang="fr-FR" sz="3200" dirty="0">
              <a:solidFill>
                <a:schemeClr val="accent1">
                  <a:lumMod val="75000"/>
                </a:schemeClr>
              </a:solidFill>
              <a:latin typeface="Arial Black" panose="020B0A04020102020204" pitchFamily="34" charset="0"/>
            </a:endParaRPr>
          </a:p>
          <a:p>
            <a:endParaRPr lang="fr-FR" dirty="0">
              <a:solidFill>
                <a:schemeClr val="accent1">
                  <a:lumMod val="75000"/>
                </a:schemeClr>
              </a:solidFill>
            </a:endParaRPr>
          </a:p>
        </p:txBody>
      </p:sp>
    </p:spTree>
    <p:extLst>
      <p:ext uri="{BB962C8B-B14F-4D97-AF65-F5344CB8AC3E}">
        <p14:creationId xmlns:p14="http://schemas.microsoft.com/office/powerpoint/2010/main" val="18814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3</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335360" y="1845762"/>
            <a:ext cx="10378751" cy="3744416"/>
          </a:xfrm>
          <a:prstGeom prst="rect">
            <a:avLst/>
          </a:prstGeom>
          <a:noFill/>
        </p:spPr>
        <p:txBody>
          <a:bodyPr wrap="square" rtlCol="0">
            <a:normAutofit/>
          </a:bodyPr>
          <a:lstStyle/>
          <a:p>
            <a:r>
              <a:rPr lang="fr-FR" sz="2400" dirty="0"/>
              <a:t>Notre système de retraite est un des plus performants au monde.</a:t>
            </a:r>
          </a:p>
          <a:p>
            <a:r>
              <a:rPr lang="fr-FR" sz="2400" dirty="0"/>
              <a:t>Le taux de pauvreté relatif chez les seniors est un des plus faibles des pays de l'OCDE.</a:t>
            </a:r>
          </a:p>
          <a:p>
            <a:r>
              <a:rPr lang="fr-FR" sz="2400" dirty="0"/>
              <a:t>Si le niveau de vie moyen des retraités est supérieur à celui des actifs, cela ne doit pas masquer qu'il existe de profondes inégalités de niveau de vie entre les retraités.</a:t>
            </a:r>
          </a:p>
          <a:p>
            <a:r>
              <a:rPr lang="fr-FR" sz="2400" dirty="0"/>
              <a:t>Tous les pays qui ont mis en place un système à points ont vu le niveau des pensions baisser.</a:t>
            </a:r>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335360" y="602196"/>
            <a:ext cx="11377264" cy="1077218"/>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Le système actuel est à bout de souffle, cette réforme est nécessaire</a:t>
            </a:r>
            <a:endParaRPr lang="fr-FR" dirty="0">
              <a:solidFill>
                <a:schemeClr val="accent1">
                  <a:lumMod val="75000"/>
                </a:schemeClr>
              </a:solidFill>
            </a:endParaRPr>
          </a:p>
        </p:txBody>
      </p:sp>
    </p:spTree>
    <p:extLst>
      <p:ext uri="{BB962C8B-B14F-4D97-AF65-F5344CB8AC3E}">
        <p14:creationId xmlns:p14="http://schemas.microsoft.com/office/powerpoint/2010/main" val="2292369686"/>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4</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282378" y="1849605"/>
            <a:ext cx="10378751" cy="3744416"/>
          </a:xfrm>
          <a:prstGeom prst="rect">
            <a:avLst/>
          </a:prstGeom>
          <a:noFill/>
        </p:spPr>
        <p:txBody>
          <a:bodyPr wrap="square" rtlCol="0">
            <a:normAutofit/>
          </a:bodyPr>
          <a:lstStyle/>
          <a:p>
            <a:r>
              <a:rPr lang="fr-FR" sz="2400" dirty="0"/>
              <a:t>Les cotisations font partie du salaire (c’est du salaire socialisé), en augmentant les salaires, on augmente les cotisations. </a:t>
            </a:r>
          </a:p>
          <a:p>
            <a:r>
              <a:rPr lang="fr-FR" sz="2400" dirty="0"/>
              <a:t>Il faut faire cotiser tous les revenus, aujourd’hui certaines formes de rémunération (intéressement, participation, épargne-retraite) ne sont assujetties à cotisations. En élargissant l’assiette des cotisations on augmente celles-ci. L’enjeu c’est la question de la répartition de la richesse produite, au moment où les dividendes versés aux actionnaires battent des records</a:t>
            </a:r>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263352" y="116632"/>
            <a:ext cx="11449272" cy="1569660"/>
          </a:xfrm>
          <a:prstGeom prst="rect">
            <a:avLst/>
          </a:prstGeom>
          <a:noFill/>
        </p:spPr>
        <p:txBody>
          <a:bodyPr wrap="square" rtlCol="0">
            <a:spAutoFit/>
          </a:bodyPr>
          <a:lstStyle/>
          <a:p>
            <a:r>
              <a:rPr lang="fr-FR" sz="3100" b="1" dirty="0">
                <a:solidFill>
                  <a:schemeClr val="accent1">
                    <a:lumMod val="75000"/>
                  </a:schemeClr>
                </a:solidFill>
                <a:latin typeface="Arial Black" panose="020B0A04020102020204" pitchFamily="34" charset="0"/>
              </a:rPr>
              <a:t>On ne peut pas augmenter le taux de prélèvements obligatoires, on ne peut pas augmenter indéfiniment les cotisations. </a:t>
            </a:r>
            <a:endParaRPr lang="fr-FR" sz="3100" dirty="0">
              <a:solidFill>
                <a:schemeClr val="accent1">
                  <a:lumMod val="75000"/>
                </a:schemeClr>
              </a:solidFill>
            </a:endParaRPr>
          </a:p>
        </p:txBody>
      </p:sp>
    </p:spTree>
    <p:extLst>
      <p:ext uri="{BB962C8B-B14F-4D97-AF65-F5344CB8AC3E}">
        <p14:creationId xmlns:p14="http://schemas.microsoft.com/office/powerpoint/2010/main" val="3420975715"/>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5</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335360" y="1556792"/>
            <a:ext cx="10378751" cy="3744416"/>
          </a:xfrm>
          <a:prstGeom prst="rect">
            <a:avLst/>
          </a:prstGeom>
          <a:noFill/>
        </p:spPr>
        <p:txBody>
          <a:bodyPr wrap="square" rtlCol="0">
            <a:normAutofit fontScale="92500" lnSpcReduction="10000"/>
          </a:bodyPr>
          <a:lstStyle/>
          <a:p>
            <a:r>
              <a:rPr lang="fr-FR" sz="2400" dirty="0"/>
              <a:t>Le système actuel est à l'équilibre financier, le léger déficit résulte des dernières mesures gouvernementales qui ont privé la protection sociale de ressources.</a:t>
            </a:r>
          </a:p>
          <a:p>
            <a:r>
              <a:rPr lang="fr-FR" sz="2400" dirty="0"/>
              <a:t>Un système en répartition ne peut pas faire faillite contrairement à un système par capitalisation.</a:t>
            </a:r>
          </a:p>
          <a:p>
            <a:r>
              <a:rPr lang="fr-FR" sz="2400" dirty="0"/>
              <a:t>En faisant sortir les hauts-revenus (supérieurs à 10.000€ mensuels) des cotisations, la réforme va les encourager à recourir à l’épargne retraite.</a:t>
            </a:r>
          </a:p>
          <a:p>
            <a:r>
              <a:rPr lang="fr-FR" sz="2400" dirty="0"/>
              <a:t>La réforme est faite pour accompagner la baisse programmée des pensions, et inciter à recourir à l'épargne retraite (cf. les dispositions de l'article 71 loi Pacte). La baisse des taux d’intérêts sur les marchés financiers démontre la fragilité d’un système par capitalisation.</a:t>
            </a:r>
          </a:p>
          <a:p>
            <a:r>
              <a:rPr lang="fr-FR" sz="2400" dirty="0"/>
              <a:t>C'est le blocage des ressources, par la mise ne place d'une cotisation définie et les nombreuses exonérations, qui fragilise notre système.</a:t>
            </a:r>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352888" y="457081"/>
            <a:ext cx="11377264" cy="1077218"/>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est faite pour sauver le système par répartition</a:t>
            </a:r>
            <a:endParaRPr lang="fr-FR" dirty="0">
              <a:solidFill>
                <a:schemeClr val="accent1">
                  <a:lumMod val="75000"/>
                </a:schemeClr>
              </a:solidFill>
            </a:endParaRPr>
          </a:p>
        </p:txBody>
      </p:sp>
    </p:spTree>
    <p:extLst>
      <p:ext uri="{BB962C8B-B14F-4D97-AF65-F5344CB8AC3E}">
        <p14:creationId xmlns:p14="http://schemas.microsoft.com/office/powerpoint/2010/main" val="420528480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6</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335360" y="602196"/>
            <a:ext cx="11089232" cy="4392488"/>
          </a:xfrm>
          <a:prstGeom prst="rect">
            <a:avLst/>
          </a:prstGeom>
          <a:noFill/>
        </p:spPr>
        <p:txBody>
          <a:bodyPr wrap="square" rtlCol="0">
            <a:noAutofit/>
          </a:bodyPr>
          <a:lstStyle/>
          <a:p>
            <a:r>
              <a:rPr lang="fr-FR" dirty="0"/>
              <a:t>La retraite est le reflet de la vie professionnelle, si on ne corrige pas les inégalités durant la vie active, celles-ci perdureront à la retraite. Il faut donc s'attaquer aux inégalités de carrière durant la vie active, à commencer par la question de l’égalité salariale femme-homme.</a:t>
            </a:r>
          </a:p>
          <a:p>
            <a:pPr fontAlgn="auto"/>
            <a:r>
              <a:rPr lang="fr-FR" dirty="0"/>
              <a:t>Il n’y a pas de volonté politique de ce gouvernement pour s’attaquer à ces inégalités.</a:t>
            </a:r>
          </a:p>
          <a:p>
            <a:pPr fontAlgn="auto"/>
            <a:r>
              <a:rPr lang="fr-FR" dirty="0"/>
              <a:t>Supprimer les régimes (spéciaux) ne résoudra pas les inégalités qui existent actuellement à la retraite, puisqu’elles résultent des inégalités durant la vie professionnelle.</a:t>
            </a:r>
          </a:p>
          <a:p>
            <a:r>
              <a:rPr lang="fr-FR" dirty="0"/>
              <a:t>La question des carrières plates est étroitement liée à celle de l'indexation des salaires portés au compte.</a:t>
            </a:r>
          </a:p>
          <a:p>
            <a:r>
              <a:rPr lang="fr-FR" dirty="0"/>
              <a:t>La justice ce n’est pas l’alignement sur le moins disant, mais au contraire d’harmoniser par le haut. C’est comme cela que s’est construit notre système en permettant notamment aux salariés du privé de pouvoir bénéficier d’avantages acquis dans le public (MDA pour les mères par exemple</a:t>
            </a:r>
          </a:p>
          <a:p>
            <a:r>
              <a:rPr lang="fr-FR" dirty="0"/>
              <a:t> </a:t>
            </a:r>
          </a:p>
          <a:p>
            <a:r>
              <a:rPr lang="fr-FR" i="1" dirty="0"/>
              <a:t>Exemple sur service aides à la personne, environ 3millions de salariées (essentiellement des femmes), secteur en pleine expansion, on constate forte hausse du nombre d’ATMP +5,5% en 2017 (comparativement le BTP baisse de 1,6%).</a:t>
            </a:r>
            <a:endParaRPr lang="fr-FR" dirty="0"/>
          </a:p>
          <a:p>
            <a:r>
              <a:rPr lang="fr-FR" i="1" dirty="0"/>
              <a:t>Les fonctionnaires en établissement vont perdre le service actif, sans nécessairement pouvoir bénéficier du C2P. Mais celles qui ne travaillent pas en établissement et qui ne bénéficient pas du service actif, vont être encore plus fragilisées puisque la plupart sont à en temps partiel. Et ne bénéficient pas d’actions de prévention.</a:t>
            </a:r>
            <a:endParaRPr lang="fr-FR" dirty="0"/>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335360" y="107921"/>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crée un système plus juste</a:t>
            </a:r>
            <a:endParaRPr lang="fr-FR" dirty="0">
              <a:solidFill>
                <a:schemeClr val="accent1">
                  <a:lumMod val="75000"/>
                </a:schemeClr>
              </a:solidFill>
            </a:endParaRPr>
          </a:p>
        </p:txBody>
      </p:sp>
    </p:spTree>
    <p:extLst>
      <p:ext uri="{BB962C8B-B14F-4D97-AF65-F5344CB8AC3E}">
        <p14:creationId xmlns:p14="http://schemas.microsoft.com/office/powerpoint/2010/main" val="330949582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7</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335360" y="1556792"/>
            <a:ext cx="10378751" cy="3744416"/>
          </a:xfrm>
          <a:prstGeom prst="rect">
            <a:avLst/>
          </a:prstGeom>
          <a:noFill/>
        </p:spPr>
        <p:txBody>
          <a:bodyPr wrap="square" rtlCol="0">
            <a:normAutofit/>
          </a:bodyPr>
          <a:lstStyle/>
          <a:p>
            <a:r>
              <a:rPr lang="fr-FR" sz="2400" dirty="0"/>
              <a:t>La réforme ne corrige pas les inégalités de salaire entre les femmes et les hommes, ni ne corrigent les injustices qui touchent les carrières des femmes.</a:t>
            </a:r>
          </a:p>
          <a:p>
            <a:r>
              <a:rPr lang="fr-FR" sz="2400" dirty="0"/>
              <a:t>Un système à points où le niveau de la pension est étroitement lié au salaire est par nature injuste envers les personnes qui ont de plus petits salaires, qui subissent des temps partiels ou qui connaissent des interruptions de carrière : dans chacune de ces situations, les femmes sont sur-représentées.</a:t>
            </a:r>
          </a:p>
          <a:p>
            <a:endParaRPr lang="fr-FR" sz="2400" dirty="0"/>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335360" y="602196"/>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est « féministe »</a:t>
            </a:r>
            <a:endParaRPr lang="fr-FR" dirty="0">
              <a:solidFill>
                <a:schemeClr val="accent1">
                  <a:lumMod val="75000"/>
                </a:schemeClr>
              </a:solidFill>
            </a:endParaRPr>
          </a:p>
        </p:txBody>
      </p:sp>
    </p:spTree>
    <p:extLst>
      <p:ext uri="{BB962C8B-B14F-4D97-AF65-F5344CB8AC3E}">
        <p14:creationId xmlns:p14="http://schemas.microsoft.com/office/powerpoint/2010/main" val="386406287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8</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407368" y="2262153"/>
            <a:ext cx="10378751" cy="3744416"/>
          </a:xfrm>
          <a:prstGeom prst="rect">
            <a:avLst/>
          </a:prstGeom>
          <a:noFill/>
        </p:spPr>
        <p:txBody>
          <a:bodyPr wrap="square" rtlCol="0">
            <a:normAutofit/>
          </a:bodyPr>
          <a:lstStyle/>
          <a:p>
            <a:r>
              <a:rPr lang="fr-FR" sz="2400" dirty="0"/>
              <a:t>Dans un couple qui a 3 enfants, aujourd’hui ils bénéficient de 10% chacun, ce qui fera plus que 15% sur un seul d’</a:t>
            </a:r>
            <a:r>
              <a:rPr lang="fr-FR" sz="2400" dirty="0" err="1"/>
              <a:t>entre-eux</a:t>
            </a:r>
            <a:r>
              <a:rPr lang="fr-FR" sz="2400" dirty="0"/>
              <a:t>.</a:t>
            </a:r>
          </a:p>
          <a:p>
            <a:r>
              <a:rPr lang="fr-FR" sz="2400" dirty="0"/>
              <a:t>Le choix d’attribuer 5% à l’un des deux parents au choix est dangereux pour les femmes : il y a un risque réel de voir le choix être opéré en faveur de celui des deux parents qui a le plus gros salaire, et il s’agit le plus souvent de l’homme.</a:t>
            </a:r>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407368" y="315836"/>
            <a:ext cx="11377264" cy="1569660"/>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L’attribution d’une bonification de 5% par enfant est une amélioration, et particulièrement pour les femmes.</a:t>
            </a:r>
            <a:endParaRPr lang="fr-FR" dirty="0">
              <a:solidFill>
                <a:schemeClr val="accent1">
                  <a:lumMod val="75000"/>
                </a:schemeClr>
              </a:solidFill>
            </a:endParaRPr>
          </a:p>
        </p:txBody>
      </p:sp>
    </p:spTree>
    <p:extLst>
      <p:ext uri="{BB962C8B-B14F-4D97-AF65-F5344CB8AC3E}">
        <p14:creationId xmlns:p14="http://schemas.microsoft.com/office/powerpoint/2010/main" val="2137915128"/>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D8C1640-CAE3-43D0-ADD8-E8E78A1DCFF8}"/>
              </a:ext>
            </a:extLst>
          </p:cNvPr>
          <p:cNvSpPr>
            <a:spLocks noGrp="1"/>
          </p:cNvSpPr>
          <p:nvPr>
            <p:ph type="sldNum" sz="quarter" idx="12"/>
          </p:nvPr>
        </p:nvSpPr>
        <p:spPr/>
        <p:txBody>
          <a:bodyPr/>
          <a:lstStyle/>
          <a:p>
            <a:pPr lvl="0"/>
            <a:fld id="{16CD1760-F391-45EF-BD85-3FB5BC1C230E}" type="slidenum">
              <a:rPr lang="fr-FR" smtClean="0"/>
              <a:t>9</a:t>
            </a:fld>
            <a:endParaRPr lang="fr-FR"/>
          </a:p>
        </p:txBody>
      </p:sp>
      <p:sp>
        <p:nvSpPr>
          <p:cNvPr id="5" name="ZoneTexte 4">
            <a:extLst>
              <a:ext uri="{FF2B5EF4-FFF2-40B4-BE49-F238E27FC236}">
                <a16:creationId xmlns:a16="http://schemas.microsoft.com/office/drawing/2014/main" xmlns="" id="{7819B4C0-515E-4447-8DCD-6BBC8809E6B1}"/>
              </a:ext>
            </a:extLst>
          </p:cNvPr>
          <p:cNvSpPr txBox="1"/>
          <p:nvPr/>
        </p:nvSpPr>
        <p:spPr>
          <a:xfrm>
            <a:off x="335360" y="1556792"/>
            <a:ext cx="10378751" cy="3744416"/>
          </a:xfrm>
          <a:prstGeom prst="rect">
            <a:avLst/>
          </a:prstGeom>
          <a:noFill/>
        </p:spPr>
        <p:txBody>
          <a:bodyPr wrap="square" rtlCol="0">
            <a:normAutofit/>
          </a:bodyPr>
          <a:lstStyle/>
          <a:p>
            <a:r>
              <a:rPr lang="fr-FR" sz="2400" dirty="0"/>
              <a:t>Le système à points ne peut pas garantir les solidarités. A l’inverse, notre système actuel offre beaucoup de solidarité, il est construit dessus (c’est le sens des ordonnances de 1945 à la fondation de la Sécurité Sociale par A. Croizat). Aujourd’hui les mécanismes de solidarité font partie du cœur de notre système de retraite. </a:t>
            </a:r>
          </a:p>
          <a:p>
            <a:r>
              <a:rPr lang="fr-FR" sz="2400" dirty="0"/>
              <a:t>Dans le système à points, les mécanismes de solidarité sont à l’extérieur et dépendent des modalités de financement. Ils deviennent totalement dépendant des paramètres économiques de l’Etat, et peuvent donc être utilisés comme variable d’ajustement budgétaire.</a:t>
            </a:r>
          </a:p>
        </p:txBody>
      </p:sp>
      <p:sp>
        <p:nvSpPr>
          <p:cNvPr id="8" name="ZoneTexte 7">
            <a:extLst>
              <a:ext uri="{FF2B5EF4-FFF2-40B4-BE49-F238E27FC236}">
                <a16:creationId xmlns:a16="http://schemas.microsoft.com/office/drawing/2014/main" xmlns="" id="{73A4BB95-3359-4D73-BA28-FD8BF20D536A}"/>
              </a:ext>
            </a:extLst>
          </p:cNvPr>
          <p:cNvSpPr txBox="1"/>
          <p:nvPr/>
        </p:nvSpPr>
        <p:spPr>
          <a:xfrm>
            <a:off x="335360" y="602196"/>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est pour un système plus solidaire</a:t>
            </a:r>
            <a:endParaRPr lang="fr-FR" dirty="0">
              <a:solidFill>
                <a:schemeClr val="accent1">
                  <a:lumMod val="75000"/>
                </a:schemeClr>
              </a:solidFill>
            </a:endParaRPr>
          </a:p>
        </p:txBody>
      </p:sp>
    </p:spTree>
    <p:extLst>
      <p:ext uri="{BB962C8B-B14F-4D97-AF65-F5344CB8AC3E}">
        <p14:creationId xmlns:p14="http://schemas.microsoft.com/office/powerpoint/2010/main" val="3384471562"/>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Personnalisé 2">
      <a:majorFont>
        <a:latin typeface="Impact"/>
        <a:ea typeface=""/>
        <a:cs typeface=""/>
      </a:majorFont>
      <a:minorFont>
        <a:latin typeface="Arial"/>
        <a:ea typeface=""/>
        <a:cs typeface=""/>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Grand événement</Template>
  <TotalTime>4024</TotalTime>
  <Words>1055</Words>
  <Application>Microsoft Office PowerPoint</Application>
  <PresentationFormat>Personnalisé</PresentationFormat>
  <Paragraphs>51</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Grand événement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retraite</dc:title>
  <dc:creator>fabienne clamens</dc:creator>
  <cp:lastModifiedBy>CHAVROCHE Philippe</cp:lastModifiedBy>
  <cp:revision>122</cp:revision>
  <dcterms:created xsi:type="dcterms:W3CDTF">2019-09-07T06:00:07Z</dcterms:created>
  <dcterms:modified xsi:type="dcterms:W3CDTF">2020-01-08T07:40:41Z</dcterms:modified>
</cp:coreProperties>
</file>